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8288000" cy="10287000"/>
  <p:notesSz cx="6858000" cy="9144000"/>
  <p:embeddedFontLst>
    <p:embeddedFont>
      <p:font typeface="Aileron" panose="020B0604020202020204" charset="0"/>
      <p:regular r:id="rId18"/>
    </p:embeddedFont>
    <p:embeddedFont>
      <p:font typeface="Aileron Bold" panose="020B0604020202020204" charset="0"/>
      <p:regular r:id="rId19"/>
    </p:embeddedFont>
    <p:embeddedFont>
      <p:font typeface="Aileron Bold Italics" panose="020B0604020202020204" charset="0"/>
      <p:regular r:id="rId20"/>
    </p:embeddedFont>
    <p:embeddedFont>
      <p:font typeface="Aileron Ultra-Bold" panose="020B0604020202020204" charset="0"/>
      <p:regular r:id="rId21"/>
    </p:embeddedFont>
    <p:embeddedFont>
      <p:font typeface="Futura" panose="020B0604020202020204" charset="0"/>
      <p:regular r:id="rId22"/>
    </p:embeddedFont>
    <p:embeddedFont>
      <p:font typeface="Futura Bold" panose="020B0604020202020204" charset="0"/>
      <p:regular r:id="rId23"/>
    </p:embeddedFont>
    <p:embeddedFont>
      <p:font typeface="Futura Bold Italics" panose="020B0604020202020204" charset="0"/>
      <p:regular r:id="rId24"/>
    </p:embeddedFont>
    <p:embeddedFont>
      <p:font typeface="Inter Bold" panose="020B0604020202020204" charset="0"/>
      <p:regular r:id="rId25"/>
    </p:embeddedFont>
    <p:embeddedFont>
      <p:font typeface="Mardoto" panose="020B0604020202020204" charset="0"/>
      <p:regular r:id="rId26"/>
    </p:embeddedFont>
    <p:embeddedFont>
      <p:font typeface="Mardoto Bold" panose="020B0604020202020204" charset="0"/>
      <p:regular r:id="rId27"/>
    </p:embeddedFont>
    <p:embeddedFont>
      <p:font typeface="Mardoto Bold Italics" panose="020B0604020202020204" charset="0"/>
      <p:regular r:id="rId28"/>
    </p:embeddedFont>
    <p:embeddedFont>
      <p:font typeface="Mardoto Heavy" panose="020B0604020202020204" charset="0"/>
      <p:regular r:id="rId29"/>
    </p:embeddedFont>
    <p:embeddedFont>
      <p:font typeface="Mardoto Italics" panose="020B0604020202020204" charset="0"/>
      <p:regular r:id="rId30"/>
    </p:embeddedFont>
    <p:embeddedFont>
      <p:font typeface="Public Sans Bold" panose="020B0604020202020204" charset="0"/>
      <p:regular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3" d="100"/>
          <a:sy n="43" d="100"/>
        </p:scale>
        <p:origin x="936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8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7" Type="http://schemas.openxmlformats.org/officeDocument/2006/relationships/image" Target="../media/image33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openxmlformats.org/officeDocument/2006/relationships/image" Target="../media/image21.svg"/><Relationship Id="rId7" Type="http://schemas.openxmlformats.org/officeDocument/2006/relationships/image" Target="../media/image37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svg"/><Relationship Id="rId7" Type="http://schemas.openxmlformats.org/officeDocument/2006/relationships/image" Target="../media/image44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svg"/><Relationship Id="rId4" Type="http://schemas.openxmlformats.org/officeDocument/2006/relationships/image" Target="../media/image4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svg"/><Relationship Id="rId5" Type="http://schemas.openxmlformats.org/officeDocument/2006/relationships/image" Target="../media/image49.png"/><Relationship Id="rId4" Type="http://schemas.openxmlformats.org/officeDocument/2006/relationships/image" Target="../media/image48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svg"/><Relationship Id="rId7" Type="http://schemas.openxmlformats.org/officeDocument/2006/relationships/image" Target="../media/image58.sv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56.svg"/><Relationship Id="rId4" Type="http://schemas.openxmlformats.org/officeDocument/2006/relationships/image" Target="../media/image55.png"/><Relationship Id="rId9" Type="http://schemas.openxmlformats.org/officeDocument/2006/relationships/image" Target="../media/image60.sv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3.svg"/><Relationship Id="rId7" Type="http://schemas.openxmlformats.org/officeDocument/2006/relationships/image" Target="../media/image9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7" Type="http://schemas.openxmlformats.org/officeDocument/2006/relationships/image" Target="../media/image11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svg"/><Relationship Id="rId7" Type="http://schemas.openxmlformats.org/officeDocument/2006/relationships/image" Target="../media/image19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Relationship Id="rId9" Type="http://schemas.openxmlformats.org/officeDocument/2006/relationships/image" Target="../media/image21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7" Type="http://schemas.openxmlformats.org/officeDocument/2006/relationships/image" Target="../media/image27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7A4789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303751" y="8345253"/>
            <a:ext cx="5351212" cy="913047"/>
            <a:chOff x="0" y="0"/>
            <a:chExt cx="2683798" cy="45792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683798" cy="457922"/>
            </a:xfrm>
            <a:custGeom>
              <a:avLst/>
              <a:gdLst/>
              <a:ahLst/>
              <a:cxnLst/>
              <a:rect l="l" t="t" r="r" b="b"/>
              <a:pathLst>
                <a:path w="2683798" h="457922">
                  <a:moveTo>
                    <a:pt x="0" y="0"/>
                  </a:moveTo>
                  <a:lnTo>
                    <a:pt x="2683798" y="0"/>
                  </a:lnTo>
                  <a:lnTo>
                    <a:pt x="2683798" y="457922"/>
                  </a:lnTo>
                  <a:lnTo>
                    <a:pt x="0" y="457922"/>
                  </a:lnTo>
                  <a:close/>
                </a:path>
              </a:pathLst>
            </a:custGeom>
            <a:solidFill>
              <a:srgbClr val="EFA038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683798" cy="4960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668784" y="135329"/>
            <a:ext cx="8901315" cy="10016342"/>
          </a:xfrm>
          <a:custGeom>
            <a:avLst/>
            <a:gdLst/>
            <a:ahLst/>
            <a:cxnLst/>
            <a:rect l="l" t="t" r="r" b="b"/>
            <a:pathLst>
              <a:path w="8901315" h="10016342">
                <a:moveTo>
                  <a:pt x="0" y="0"/>
                </a:moveTo>
                <a:lnTo>
                  <a:pt x="8901315" y="0"/>
                </a:lnTo>
                <a:lnTo>
                  <a:pt x="8901315" y="10016342"/>
                </a:lnTo>
                <a:lnTo>
                  <a:pt x="0" y="100163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TextBox 6"/>
          <p:cNvSpPr txBox="1"/>
          <p:nvPr/>
        </p:nvSpPr>
        <p:spPr>
          <a:xfrm>
            <a:off x="13525448" y="7447128"/>
            <a:ext cx="4129515" cy="688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254"/>
              </a:lnSpc>
            </a:pPr>
            <a:r>
              <a:rPr lang="en-US" sz="4776" spc="152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BUSINESS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303751" y="8438270"/>
            <a:ext cx="5351212" cy="7746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42"/>
              </a:lnSpc>
            </a:pPr>
            <a:r>
              <a:rPr lang="en-US" sz="5402" spc="172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CASE STUDY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144000" y="606361"/>
            <a:ext cx="8510963" cy="41727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6204"/>
              </a:lnSpc>
            </a:pPr>
            <a:r>
              <a:rPr lang="en-US" sz="14731" spc="471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REBEL FOODS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7A4789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7694824" y="1149785"/>
            <a:ext cx="2837382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2263945" y="1904782"/>
            <a:ext cx="2317211" cy="2329920"/>
          </a:xfrm>
          <a:custGeom>
            <a:avLst/>
            <a:gdLst/>
            <a:ahLst/>
            <a:cxnLst/>
            <a:rect l="l" t="t" r="r" b="b"/>
            <a:pathLst>
              <a:path w="2317211" h="2329920">
                <a:moveTo>
                  <a:pt x="0" y="0"/>
                </a:moveTo>
                <a:lnTo>
                  <a:pt x="2317211" y="0"/>
                </a:lnTo>
                <a:lnTo>
                  <a:pt x="2317211" y="2329920"/>
                </a:lnTo>
                <a:lnTo>
                  <a:pt x="0" y="23299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7635438" y="1695232"/>
            <a:ext cx="2597982" cy="2664826"/>
          </a:xfrm>
          <a:custGeom>
            <a:avLst/>
            <a:gdLst/>
            <a:ahLst/>
            <a:cxnLst/>
            <a:rect l="l" t="t" r="r" b="b"/>
            <a:pathLst>
              <a:path w="2597982" h="2664826">
                <a:moveTo>
                  <a:pt x="0" y="0"/>
                </a:moveTo>
                <a:lnTo>
                  <a:pt x="2597982" y="0"/>
                </a:lnTo>
                <a:lnTo>
                  <a:pt x="2597982" y="2664826"/>
                </a:lnTo>
                <a:lnTo>
                  <a:pt x="0" y="26648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>
            <a:off x="13279452" y="1695232"/>
            <a:ext cx="2570483" cy="2748556"/>
          </a:xfrm>
          <a:custGeom>
            <a:avLst/>
            <a:gdLst/>
            <a:ahLst/>
            <a:cxnLst/>
            <a:rect l="l" t="t" r="r" b="b"/>
            <a:pathLst>
              <a:path w="2570483" h="2748556">
                <a:moveTo>
                  <a:pt x="0" y="0"/>
                </a:moveTo>
                <a:lnTo>
                  <a:pt x="2570483" y="0"/>
                </a:lnTo>
                <a:lnTo>
                  <a:pt x="2570483" y="2748556"/>
                </a:lnTo>
                <a:lnTo>
                  <a:pt x="0" y="274855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TextBox 6"/>
          <p:cNvSpPr txBox="1"/>
          <p:nvPr/>
        </p:nvSpPr>
        <p:spPr>
          <a:xfrm>
            <a:off x="3422550" y="544604"/>
            <a:ext cx="11442900" cy="571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60"/>
              </a:lnSpc>
            </a:pPr>
            <a:r>
              <a:rPr lang="en-US" sz="3800">
                <a:solidFill>
                  <a:srgbClr val="FFFFFF"/>
                </a:solidFill>
                <a:latin typeface="Mardoto Italics"/>
                <a:ea typeface="Mardoto Italics"/>
                <a:cs typeface="Mardoto Italics"/>
                <a:sym typeface="Mardoto Italics"/>
              </a:rPr>
              <a:t>STP Analysis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45908" y="4529977"/>
            <a:ext cx="5153284" cy="622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52"/>
              </a:lnSpc>
            </a:pPr>
            <a:r>
              <a:rPr lang="en-US" sz="3609">
                <a:solidFill>
                  <a:srgbClr val="FFFFFF"/>
                </a:solidFill>
                <a:latin typeface="Mardoto Bold"/>
                <a:ea typeface="Mardoto Bold"/>
                <a:cs typeface="Mardoto Bold"/>
                <a:sym typeface="Mardoto Bold"/>
              </a:rPr>
              <a:t>Segmentation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26363" y="5257874"/>
            <a:ext cx="5875984" cy="2436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41707" lvl="1" indent="-370854" algn="l">
              <a:lnSpc>
                <a:spcPts val="4809"/>
              </a:lnSpc>
              <a:buFont typeface="Arial"/>
              <a:buChar char="•"/>
            </a:pPr>
            <a:r>
              <a:rPr lang="en-US" sz="3435">
                <a:solidFill>
                  <a:srgbClr val="FFFFFF"/>
                </a:solidFill>
                <a:latin typeface="Mardoto"/>
                <a:ea typeface="Mardoto"/>
                <a:cs typeface="Mardoto"/>
                <a:sym typeface="Mardoto"/>
              </a:rPr>
              <a:t> Urban, diverse demographic  </a:t>
            </a:r>
          </a:p>
          <a:p>
            <a:pPr marL="741707" lvl="1" indent="-370854" algn="l">
              <a:lnSpc>
                <a:spcPts val="4809"/>
              </a:lnSpc>
              <a:buFont typeface="Arial"/>
              <a:buChar char="•"/>
            </a:pPr>
            <a:r>
              <a:rPr lang="en-US" sz="3435">
                <a:solidFill>
                  <a:srgbClr val="FFFFFF"/>
                </a:solidFill>
                <a:latin typeface="Mardoto"/>
                <a:ea typeface="Mardoto"/>
                <a:cs typeface="Mardoto"/>
                <a:sym typeface="Mardoto"/>
              </a:rPr>
              <a:t> Focus on convenience and quality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485278" y="4529977"/>
            <a:ext cx="5153284" cy="622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52"/>
              </a:lnSpc>
            </a:pPr>
            <a:r>
              <a:rPr lang="en-US" sz="3609">
                <a:solidFill>
                  <a:srgbClr val="FFFFFF"/>
                </a:solidFill>
                <a:latin typeface="Mardoto Bold"/>
                <a:ea typeface="Mardoto Bold"/>
                <a:cs typeface="Mardoto Bold"/>
                <a:sym typeface="Mardoto Bold"/>
              </a:rPr>
              <a:t>Targeting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649437" y="5257874"/>
            <a:ext cx="5153284" cy="4265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41707" lvl="1" indent="-370854" algn="l">
              <a:lnSpc>
                <a:spcPts val="4809"/>
              </a:lnSpc>
              <a:buFont typeface="Arial"/>
              <a:buChar char="•"/>
            </a:pPr>
            <a:r>
              <a:rPr lang="en-US" sz="3435">
                <a:solidFill>
                  <a:srgbClr val="FFFFFF"/>
                </a:solidFill>
                <a:latin typeface="Mardoto"/>
                <a:ea typeface="Mardoto"/>
                <a:cs typeface="Mardoto"/>
                <a:sym typeface="Mardoto"/>
              </a:rPr>
              <a:t>Professionals, families, and young adults in metropolitan areas</a:t>
            </a:r>
          </a:p>
          <a:p>
            <a:pPr marL="741707" lvl="1" indent="-370854" algn="l">
              <a:lnSpc>
                <a:spcPts val="4809"/>
              </a:lnSpc>
              <a:buFont typeface="Arial"/>
              <a:buChar char="•"/>
            </a:pPr>
            <a:r>
              <a:rPr lang="en-US" sz="3435">
                <a:solidFill>
                  <a:srgbClr val="FFFFFF"/>
                </a:solidFill>
                <a:latin typeface="Mardoto"/>
                <a:ea typeface="Mardoto"/>
                <a:cs typeface="Mardoto"/>
                <a:sym typeface="Mardoto"/>
              </a:rPr>
              <a:t>Strong emphasis on convenience and variety.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933159" y="4529977"/>
            <a:ext cx="5153284" cy="622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52"/>
              </a:lnSpc>
            </a:pPr>
            <a:r>
              <a:rPr lang="en-US" sz="3609">
                <a:solidFill>
                  <a:srgbClr val="FFFFFF"/>
                </a:solidFill>
                <a:latin typeface="Mardoto Bold"/>
                <a:ea typeface="Mardoto Bold"/>
                <a:cs typeface="Mardoto Bold"/>
                <a:sym typeface="Mardoto Bold"/>
              </a:rPr>
              <a:t>Positioning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884801" y="5257874"/>
            <a:ext cx="5250000" cy="4265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41707" lvl="1" indent="-370854" algn="l">
              <a:lnSpc>
                <a:spcPts val="4809"/>
              </a:lnSpc>
              <a:buFont typeface="Arial"/>
              <a:buChar char="•"/>
            </a:pPr>
            <a:r>
              <a:rPr lang="en-US" sz="3435">
                <a:solidFill>
                  <a:srgbClr val="FFFFFF"/>
                </a:solidFill>
                <a:latin typeface="Mardoto"/>
                <a:ea typeface="Mardoto"/>
                <a:cs typeface="Mardoto"/>
                <a:sym typeface="Mardoto"/>
              </a:rPr>
              <a:t>Diverse brand portfolio offering high-quality, convenient, and varied food options </a:t>
            </a:r>
          </a:p>
          <a:p>
            <a:pPr marL="741707" lvl="1" indent="-370854" algn="l">
              <a:lnSpc>
                <a:spcPts val="4809"/>
              </a:lnSpc>
              <a:buFont typeface="Arial"/>
              <a:buChar char="•"/>
            </a:pPr>
            <a:r>
              <a:rPr lang="en-US" sz="3435">
                <a:solidFill>
                  <a:srgbClr val="FFFFFF"/>
                </a:solidFill>
                <a:latin typeface="Mardoto"/>
                <a:ea typeface="Mardoto"/>
                <a:cs typeface="Mardoto"/>
                <a:sym typeface="Mardoto"/>
              </a:rPr>
              <a:t> As an elite and efficient cloud kitchen model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7A4789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52654" y="5790892"/>
            <a:ext cx="19138307" cy="1905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grpSp>
        <p:nvGrpSpPr>
          <p:cNvPr id="3" name="Group 3"/>
          <p:cNvGrpSpPr/>
          <p:nvPr/>
        </p:nvGrpSpPr>
        <p:grpSpPr>
          <a:xfrm>
            <a:off x="1742386" y="1839016"/>
            <a:ext cx="5575166" cy="3538651"/>
            <a:chOff x="0" y="0"/>
            <a:chExt cx="7433555" cy="4718201"/>
          </a:xfrm>
        </p:grpSpPr>
        <p:sp>
          <p:nvSpPr>
            <p:cNvPr id="4" name="Freeform 4"/>
            <p:cNvSpPr/>
            <p:nvPr/>
          </p:nvSpPr>
          <p:spPr>
            <a:xfrm>
              <a:off x="2165583" y="0"/>
              <a:ext cx="3102389" cy="2082071"/>
            </a:xfrm>
            <a:custGeom>
              <a:avLst/>
              <a:gdLst/>
              <a:ahLst/>
              <a:cxnLst/>
              <a:rect l="l" t="t" r="r" b="b"/>
              <a:pathLst>
                <a:path w="3102389" h="2082071">
                  <a:moveTo>
                    <a:pt x="0" y="0"/>
                  </a:moveTo>
                  <a:lnTo>
                    <a:pt x="3102389" y="0"/>
                  </a:lnTo>
                  <a:lnTo>
                    <a:pt x="3102389" y="2082071"/>
                  </a:lnTo>
                  <a:lnTo>
                    <a:pt x="0" y="20820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557796" y="2350595"/>
              <a:ext cx="5898881" cy="7017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38"/>
                </a:lnSpc>
              </a:pPr>
              <a:r>
                <a:rPr lang="en-US" sz="3098">
                  <a:solidFill>
                    <a:srgbClr val="FFFFFF"/>
                  </a:solidFill>
                  <a:latin typeface="Mardoto Bold"/>
                  <a:ea typeface="Mardoto Bold"/>
                  <a:cs typeface="Mardoto Bold"/>
                  <a:sym typeface="Mardoto Bold"/>
                </a:rPr>
                <a:t>Revenue Generation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3355812"/>
              <a:ext cx="7433555" cy="13623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129"/>
                </a:lnSpc>
              </a:pPr>
              <a:r>
                <a:rPr lang="en-US" sz="2949">
                  <a:solidFill>
                    <a:srgbClr val="FFFFFF"/>
                  </a:solidFill>
                  <a:latin typeface="Mardoto"/>
                  <a:ea typeface="Mardoto"/>
                  <a:cs typeface="Mardoto"/>
                  <a:sym typeface="Mardoto"/>
                </a:rPr>
                <a:t>Primarily from food sales, delivery charges, and promotions</a:t>
              </a:r>
            </a:p>
          </p:txBody>
        </p:sp>
      </p:grpSp>
      <p:sp>
        <p:nvSpPr>
          <p:cNvPr id="7" name="Freeform 7"/>
          <p:cNvSpPr/>
          <p:nvPr/>
        </p:nvSpPr>
        <p:spPr>
          <a:xfrm>
            <a:off x="12988635" y="1444842"/>
            <a:ext cx="1412090" cy="1968070"/>
          </a:xfrm>
          <a:custGeom>
            <a:avLst/>
            <a:gdLst/>
            <a:ahLst/>
            <a:cxnLst/>
            <a:rect l="l" t="t" r="r" b="b"/>
            <a:pathLst>
              <a:path w="1412090" h="1968070">
                <a:moveTo>
                  <a:pt x="0" y="0"/>
                </a:moveTo>
                <a:lnTo>
                  <a:pt x="1412091" y="0"/>
                </a:lnTo>
                <a:lnTo>
                  <a:pt x="1412091" y="1968070"/>
                </a:lnTo>
                <a:lnTo>
                  <a:pt x="0" y="196807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" name="Freeform 8"/>
          <p:cNvSpPr/>
          <p:nvPr/>
        </p:nvSpPr>
        <p:spPr>
          <a:xfrm>
            <a:off x="3374597" y="6147019"/>
            <a:ext cx="2310745" cy="1835992"/>
          </a:xfrm>
          <a:custGeom>
            <a:avLst/>
            <a:gdLst/>
            <a:ahLst/>
            <a:cxnLst/>
            <a:rect l="l" t="t" r="r" b="b"/>
            <a:pathLst>
              <a:path w="2310745" h="1835992">
                <a:moveTo>
                  <a:pt x="0" y="0"/>
                </a:moveTo>
                <a:lnTo>
                  <a:pt x="2310745" y="0"/>
                </a:lnTo>
                <a:lnTo>
                  <a:pt x="2310745" y="1835991"/>
                </a:lnTo>
                <a:lnTo>
                  <a:pt x="0" y="183599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9" name="Freeform 9"/>
          <p:cNvSpPr/>
          <p:nvPr/>
        </p:nvSpPr>
        <p:spPr>
          <a:xfrm>
            <a:off x="12787694" y="6171975"/>
            <a:ext cx="1813973" cy="1748011"/>
          </a:xfrm>
          <a:custGeom>
            <a:avLst/>
            <a:gdLst/>
            <a:ahLst/>
            <a:cxnLst/>
            <a:rect l="l" t="t" r="r" b="b"/>
            <a:pathLst>
              <a:path w="1813973" h="1748011">
                <a:moveTo>
                  <a:pt x="0" y="0"/>
                </a:moveTo>
                <a:lnTo>
                  <a:pt x="1813973" y="0"/>
                </a:lnTo>
                <a:lnTo>
                  <a:pt x="1813973" y="1748010"/>
                </a:lnTo>
                <a:lnTo>
                  <a:pt x="0" y="174801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0" name="TextBox 10"/>
          <p:cNvSpPr txBox="1"/>
          <p:nvPr/>
        </p:nvSpPr>
        <p:spPr>
          <a:xfrm>
            <a:off x="3422550" y="863817"/>
            <a:ext cx="11442900" cy="571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60"/>
              </a:lnSpc>
            </a:pPr>
            <a:r>
              <a:rPr lang="en-US" sz="3800">
                <a:solidFill>
                  <a:srgbClr val="FFFFFF"/>
                </a:solidFill>
                <a:latin typeface="Mardoto Italics"/>
                <a:ea typeface="Mardoto Italics"/>
                <a:cs typeface="Mardoto Italics"/>
                <a:sym typeface="Mardoto Italics"/>
              </a:rPr>
              <a:t>Profitablity   Framework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482600" y="3387483"/>
            <a:ext cx="4424161" cy="5453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38"/>
              </a:lnSpc>
            </a:pPr>
            <a:r>
              <a:rPr lang="en-US" sz="3098">
                <a:solidFill>
                  <a:srgbClr val="FFFFFF"/>
                </a:solidFill>
                <a:latin typeface="Mardoto Bold"/>
                <a:ea typeface="Mardoto Bold"/>
                <a:cs typeface="Mardoto Bold"/>
                <a:sym typeface="Mardoto Bold"/>
              </a:rPr>
              <a:t>Cost Structure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126200" y="4019532"/>
            <a:ext cx="7451272" cy="1561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29"/>
              </a:lnSpc>
            </a:pPr>
            <a:r>
              <a:rPr lang="en-US" sz="2949">
                <a:solidFill>
                  <a:srgbClr val="FFFFFF"/>
                </a:solidFill>
                <a:latin typeface="Mardoto"/>
                <a:ea typeface="Mardoto"/>
                <a:cs typeface="Mardoto"/>
                <a:sym typeface="Mardoto"/>
              </a:rPr>
              <a:t>Includes fixed costs (kitchen infrastructure, technology) and variable costs (ingredients, delivery)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1742386" y="8120461"/>
            <a:ext cx="5575166" cy="1718554"/>
            <a:chOff x="0" y="0"/>
            <a:chExt cx="7433555" cy="2291406"/>
          </a:xfrm>
        </p:grpSpPr>
        <p:sp>
          <p:nvSpPr>
            <p:cNvPr id="14" name="TextBox 14"/>
            <p:cNvSpPr txBox="1"/>
            <p:nvPr/>
          </p:nvSpPr>
          <p:spPr>
            <a:xfrm>
              <a:off x="557796" y="-76200"/>
              <a:ext cx="5898881" cy="7017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38"/>
                </a:lnSpc>
              </a:pPr>
              <a:r>
                <a:rPr lang="en-US" sz="3098">
                  <a:solidFill>
                    <a:srgbClr val="FFFFFF"/>
                  </a:solidFill>
                  <a:latin typeface="Mardoto Bold"/>
                  <a:ea typeface="Mardoto Bold"/>
                  <a:cs typeface="Mardoto Bold"/>
                  <a:sym typeface="Mardoto Bold"/>
                </a:rPr>
                <a:t>Profitability Analysis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929017"/>
              <a:ext cx="7433555" cy="13623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129"/>
                </a:lnSpc>
              </a:pPr>
              <a:r>
                <a:rPr lang="en-US" sz="2949">
                  <a:solidFill>
                    <a:srgbClr val="FFFFFF"/>
                  </a:solidFill>
                  <a:latin typeface="Mardoto"/>
                  <a:ea typeface="Mardoto"/>
                  <a:cs typeface="Mardoto"/>
                  <a:sym typeface="Mardoto"/>
                </a:rPr>
                <a:t>Evaluates gross, operating, and net profit margins</a:t>
              </a:r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11325445" y="7916817"/>
            <a:ext cx="4424161" cy="5453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38"/>
              </a:lnSpc>
            </a:pPr>
            <a:r>
              <a:rPr lang="en-US" sz="3098">
                <a:solidFill>
                  <a:srgbClr val="FFFFFF"/>
                </a:solidFill>
                <a:latin typeface="Mardoto Bold"/>
                <a:ea typeface="Mardoto Bold"/>
                <a:cs typeface="Mardoto Bold"/>
                <a:sym typeface="Mardoto Bold"/>
              </a:rPr>
              <a:t>Profitability Drivers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245387" y="8673111"/>
            <a:ext cx="6898587" cy="10384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29"/>
              </a:lnSpc>
            </a:pPr>
            <a:r>
              <a:rPr lang="en-US" sz="2949">
                <a:solidFill>
                  <a:srgbClr val="FFFFFF"/>
                </a:solidFill>
                <a:latin typeface="Mardoto"/>
                <a:ea typeface="Mardoto"/>
                <a:cs typeface="Mardoto"/>
                <a:sym typeface="Mardoto"/>
              </a:rPr>
              <a:t>Focus on brand performance, operational efficiency, and customer strategies.</a:t>
            </a:r>
          </a:p>
        </p:txBody>
      </p:sp>
      <p:sp>
        <p:nvSpPr>
          <p:cNvPr id="18" name="AutoShape 18"/>
          <p:cNvSpPr/>
          <p:nvPr/>
        </p:nvSpPr>
        <p:spPr>
          <a:xfrm flipV="1">
            <a:off x="9163050" y="2162088"/>
            <a:ext cx="19050" cy="13155395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7A4789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6904297" y="1116104"/>
            <a:ext cx="4446363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14316842" y="1540037"/>
            <a:ext cx="1575565" cy="1481031"/>
          </a:xfrm>
          <a:custGeom>
            <a:avLst/>
            <a:gdLst/>
            <a:ahLst/>
            <a:cxnLst/>
            <a:rect l="l" t="t" r="r" b="b"/>
            <a:pathLst>
              <a:path w="1575565" h="1481031">
                <a:moveTo>
                  <a:pt x="0" y="0"/>
                </a:moveTo>
                <a:lnTo>
                  <a:pt x="1575564" y="0"/>
                </a:lnTo>
                <a:lnTo>
                  <a:pt x="1575564" y="1481031"/>
                </a:lnTo>
                <a:lnTo>
                  <a:pt x="0" y="14810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14578201" y="3685474"/>
            <a:ext cx="1163520" cy="1758065"/>
          </a:xfrm>
          <a:custGeom>
            <a:avLst/>
            <a:gdLst/>
            <a:ahLst/>
            <a:cxnLst/>
            <a:rect l="l" t="t" r="r" b="b"/>
            <a:pathLst>
              <a:path w="1163520" h="1758065">
                <a:moveTo>
                  <a:pt x="0" y="0"/>
                </a:moveTo>
                <a:lnTo>
                  <a:pt x="1163520" y="0"/>
                </a:lnTo>
                <a:lnTo>
                  <a:pt x="1163520" y="1758065"/>
                </a:lnTo>
                <a:lnTo>
                  <a:pt x="0" y="17580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>
            <a:off x="14618212" y="6058108"/>
            <a:ext cx="1274194" cy="1239443"/>
          </a:xfrm>
          <a:custGeom>
            <a:avLst/>
            <a:gdLst/>
            <a:ahLst/>
            <a:cxnLst/>
            <a:rect l="l" t="t" r="r" b="b"/>
            <a:pathLst>
              <a:path w="1274194" h="1239443">
                <a:moveTo>
                  <a:pt x="0" y="0"/>
                </a:moveTo>
                <a:lnTo>
                  <a:pt x="1274194" y="0"/>
                </a:lnTo>
                <a:lnTo>
                  <a:pt x="1274194" y="1239444"/>
                </a:lnTo>
                <a:lnTo>
                  <a:pt x="0" y="123944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>
            <a:off x="14485767" y="8113235"/>
            <a:ext cx="1539083" cy="1502530"/>
          </a:xfrm>
          <a:custGeom>
            <a:avLst/>
            <a:gdLst/>
            <a:ahLst/>
            <a:cxnLst/>
            <a:rect l="l" t="t" r="r" b="b"/>
            <a:pathLst>
              <a:path w="1539083" h="1502530">
                <a:moveTo>
                  <a:pt x="0" y="0"/>
                </a:moveTo>
                <a:lnTo>
                  <a:pt x="1539084" y="0"/>
                </a:lnTo>
                <a:lnTo>
                  <a:pt x="1539084" y="1502530"/>
                </a:lnTo>
                <a:lnTo>
                  <a:pt x="0" y="150253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TextBox 7"/>
          <p:cNvSpPr txBox="1"/>
          <p:nvPr/>
        </p:nvSpPr>
        <p:spPr>
          <a:xfrm>
            <a:off x="3422550" y="544604"/>
            <a:ext cx="11442900" cy="571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60"/>
              </a:lnSpc>
            </a:pPr>
            <a:r>
              <a:rPr lang="en-US" sz="3800">
                <a:solidFill>
                  <a:srgbClr val="FFFFFF"/>
                </a:solidFill>
                <a:latin typeface="Mardoto Italics"/>
                <a:ea typeface="Mardoto Italics"/>
                <a:cs typeface="Mardoto Italics"/>
                <a:sym typeface="Mardoto Italics"/>
              </a:rPr>
              <a:t>Marketing mix model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515642" y="1463837"/>
            <a:ext cx="5153284" cy="621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9234" lvl="1" indent="-389617" algn="l">
              <a:lnSpc>
                <a:spcPts val="5052"/>
              </a:lnSpc>
              <a:buFont typeface="Arial"/>
              <a:buChar char="•"/>
            </a:pPr>
            <a:r>
              <a:rPr lang="en-US" sz="3609">
                <a:solidFill>
                  <a:srgbClr val="FFFFFF"/>
                </a:solidFill>
                <a:latin typeface="Mardoto Bold"/>
                <a:ea typeface="Mardoto Bold"/>
                <a:cs typeface="Mardoto Bold"/>
                <a:sym typeface="Mardoto Bold"/>
              </a:rPr>
              <a:t>Product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336576" y="2097422"/>
            <a:ext cx="10777310" cy="1217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09"/>
              </a:lnSpc>
            </a:pPr>
            <a:r>
              <a:rPr lang="en-US" sz="3435">
                <a:solidFill>
                  <a:srgbClr val="FFFFFF"/>
                </a:solidFill>
                <a:latin typeface="Mardoto"/>
                <a:ea typeface="Mardoto"/>
                <a:cs typeface="Mardoto"/>
                <a:sym typeface="Mardoto"/>
              </a:rPr>
              <a:t>Diverse food brands and menu options with a focus on quality and innovation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515642" y="3581787"/>
            <a:ext cx="5153284" cy="621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9234" lvl="1" indent="-389617" algn="l">
              <a:lnSpc>
                <a:spcPts val="5052"/>
              </a:lnSpc>
              <a:buFont typeface="Arial"/>
              <a:buChar char="•"/>
            </a:pPr>
            <a:r>
              <a:rPr lang="en-US" sz="3609">
                <a:solidFill>
                  <a:srgbClr val="FFFFFF"/>
                </a:solidFill>
                <a:latin typeface="Mardoto Bold"/>
                <a:ea typeface="Mardoto Bold"/>
                <a:cs typeface="Mardoto Bold"/>
                <a:sym typeface="Mardoto Bold"/>
              </a:rPr>
              <a:t>Price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336576" y="4215372"/>
            <a:ext cx="10777310" cy="1217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09"/>
              </a:lnSpc>
            </a:pPr>
            <a:r>
              <a:rPr lang="en-US" sz="3435">
                <a:solidFill>
                  <a:srgbClr val="FFFFFF"/>
                </a:solidFill>
                <a:latin typeface="Mardoto"/>
                <a:ea typeface="Mardoto"/>
                <a:cs typeface="Mardoto"/>
                <a:sym typeface="Mardoto"/>
              </a:rPr>
              <a:t>Value-based and competitive pricing with frequent promotions and discounts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570979" y="5737726"/>
            <a:ext cx="5153284" cy="621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9234" lvl="1" indent="-389617" algn="l">
              <a:lnSpc>
                <a:spcPts val="5052"/>
              </a:lnSpc>
              <a:buFont typeface="Arial"/>
              <a:buChar char="•"/>
            </a:pPr>
            <a:r>
              <a:rPr lang="en-US" sz="3609">
                <a:solidFill>
                  <a:srgbClr val="FFFFFF"/>
                </a:solidFill>
                <a:latin typeface="Mardoto Bold"/>
                <a:ea typeface="Mardoto Bold"/>
                <a:cs typeface="Mardoto Bold"/>
                <a:sym typeface="Mardoto Bold"/>
              </a:rPr>
              <a:t>Place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391913" y="6371310"/>
            <a:ext cx="10777310" cy="1217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09"/>
              </a:lnSpc>
            </a:pPr>
            <a:r>
              <a:rPr lang="en-US" sz="3435">
                <a:solidFill>
                  <a:srgbClr val="FFFFFF"/>
                </a:solidFill>
                <a:latin typeface="Mardoto"/>
                <a:ea typeface="Mardoto"/>
                <a:cs typeface="Mardoto"/>
                <a:sym typeface="Mardoto"/>
              </a:rPr>
              <a:t>Strategic cloud kitchen locations and partnerships with delivery platforms for efficient reach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515642" y="7817960"/>
            <a:ext cx="5153284" cy="621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9234" lvl="1" indent="-389617" algn="l">
              <a:lnSpc>
                <a:spcPts val="5052"/>
              </a:lnSpc>
              <a:buFont typeface="Arial"/>
              <a:buChar char="•"/>
            </a:pPr>
            <a:r>
              <a:rPr lang="en-US" sz="3609">
                <a:solidFill>
                  <a:srgbClr val="FFFFFF"/>
                </a:solidFill>
                <a:latin typeface="Mardoto Bold"/>
                <a:ea typeface="Mardoto Bold"/>
                <a:cs typeface="Mardoto Bold"/>
                <a:sym typeface="Mardoto Bold"/>
              </a:rPr>
              <a:t>Promotion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336576" y="8451544"/>
            <a:ext cx="10777310" cy="1217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09"/>
              </a:lnSpc>
            </a:pPr>
            <a:r>
              <a:rPr lang="en-US" sz="3435">
                <a:solidFill>
                  <a:srgbClr val="FFFFFF"/>
                </a:solidFill>
                <a:latin typeface="Mardoto"/>
                <a:ea typeface="Mardoto"/>
                <a:cs typeface="Mardoto"/>
                <a:sym typeface="Mardoto"/>
              </a:rPr>
              <a:t>Digital marketing, sales promotions, and PR activities to enhance brand visibility and customer engagement</a:t>
            </a:r>
          </a:p>
        </p:txBody>
      </p:sp>
      <p:sp>
        <p:nvSpPr>
          <p:cNvPr id="16" name="AutoShape 16"/>
          <p:cNvSpPr/>
          <p:nvPr/>
        </p:nvSpPr>
        <p:spPr>
          <a:xfrm flipV="1">
            <a:off x="-1346608" y="3477012"/>
            <a:ext cx="20142433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17" name="AutoShape 17"/>
          <p:cNvSpPr/>
          <p:nvPr/>
        </p:nvSpPr>
        <p:spPr>
          <a:xfrm flipV="1">
            <a:off x="-1346608" y="5652001"/>
            <a:ext cx="20142433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18" name="AutoShape 18"/>
          <p:cNvSpPr/>
          <p:nvPr/>
        </p:nvSpPr>
        <p:spPr>
          <a:xfrm flipV="1">
            <a:off x="-1346608" y="7703660"/>
            <a:ext cx="20142433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7A4789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6904297" y="1116104"/>
            <a:ext cx="4446363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3" name="AutoShape 3"/>
          <p:cNvSpPr/>
          <p:nvPr/>
        </p:nvSpPr>
        <p:spPr>
          <a:xfrm flipV="1">
            <a:off x="-927216" y="3689755"/>
            <a:ext cx="20142433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4" name="AutoShape 4"/>
          <p:cNvSpPr/>
          <p:nvPr/>
        </p:nvSpPr>
        <p:spPr>
          <a:xfrm flipV="1">
            <a:off x="-1975558" y="6274285"/>
            <a:ext cx="20142433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>
            <a:off x="14815672" y="1475766"/>
            <a:ext cx="1541102" cy="1899664"/>
          </a:xfrm>
          <a:custGeom>
            <a:avLst/>
            <a:gdLst/>
            <a:ahLst/>
            <a:cxnLst/>
            <a:rect l="l" t="t" r="r" b="b"/>
            <a:pathLst>
              <a:path w="1541102" h="1899664">
                <a:moveTo>
                  <a:pt x="0" y="0"/>
                </a:moveTo>
                <a:lnTo>
                  <a:pt x="1541102" y="0"/>
                </a:lnTo>
                <a:lnTo>
                  <a:pt x="1541102" y="1899664"/>
                </a:lnTo>
                <a:lnTo>
                  <a:pt x="0" y="18996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>
            <a:off x="14748020" y="3952976"/>
            <a:ext cx="1676407" cy="2058089"/>
          </a:xfrm>
          <a:custGeom>
            <a:avLst/>
            <a:gdLst/>
            <a:ahLst/>
            <a:cxnLst/>
            <a:rect l="l" t="t" r="r" b="b"/>
            <a:pathLst>
              <a:path w="1676407" h="2058089">
                <a:moveTo>
                  <a:pt x="0" y="0"/>
                </a:moveTo>
                <a:lnTo>
                  <a:pt x="1676407" y="0"/>
                </a:lnTo>
                <a:lnTo>
                  <a:pt x="1676407" y="2058088"/>
                </a:lnTo>
                <a:lnTo>
                  <a:pt x="0" y="205808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Freeform 7"/>
          <p:cNvSpPr/>
          <p:nvPr/>
        </p:nvSpPr>
        <p:spPr>
          <a:xfrm>
            <a:off x="14440910" y="7131585"/>
            <a:ext cx="2290628" cy="2057400"/>
          </a:xfrm>
          <a:custGeom>
            <a:avLst/>
            <a:gdLst/>
            <a:ahLst/>
            <a:cxnLst/>
            <a:rect l="l" t="t" r="r" b="b"/>
            <a:pathLst>
              <a:path w="2290628" h="2057400">
                <a:moveTo>
                  <a:pt x="0" y="0"/>
                </a:moveTo>
                <a:lnTo>
                  <a:pt x="2290627" y="0"/>
                </a:lnTo>
                <a:lnTo>
                  <a:pt x="2290627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" name="TextBox 8"/>
          <p:cNvSpPr txBox="1"/>
          <p:nvPr/>
        </p:nvSpPr>
        <p:spPr>
          <a:xfrm>
            <a:off x="3422550" y="544604"/>
            <a:ext cx="11442900" cy="571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60"/>
              </a:lnSpc>
            </a:pPr>
            <a:r>
              <a:rPr lang="en-US" sz="3800">
                <a:solidFill>
                  <a:srgbClr val="FFFFFF"/>
                </a:solidFill>
                <a:latin typeface="Mardoto Italics"/>
                <a:ea typeface="Mardoto Italics"/>
                <a:cs typeface="Mardoto Italics"/>
                <a:sym typeface="Mardoto Italics"/>
              </a:rPr>
              <a:t>3 c’s Framework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555682" y="1524180"/>
            <a:ext cx="5153284" cy="621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9234" lvl="1" indent="-389617" algn="l">
              <a:lnSpc>
                <a:spcPts val="5052"/>
              </a:lnSpc>
              <a:buFont typeface="Arial"/>
              <a:buChar char="•"/>
            </a:pPr>
            <a:r>
              <a:rPr lang="en-US" sz="3609">
                <a:solidFill>
                  <a:srgbClr val="FFFFFF"/>
                </a:solidFill>
                <a:latin typeface="Mardoto Bold"/>
                <a:ea typeface="Mardoto Bold"/>
                <a:cs typeface="Mardoto Bold"/>
                <a:sym typeface="Mardoto Bold"/>
              </a:rPr>
              <a:t>Company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376615" y="2157764"/>
            <a:ext cx="11518164" cy="1217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09"/>
              </a:lnSpc>
            </a:pPr>
            <a:r>
              <a:rPr lang="en-US" sz="3435">
                <a:solidFill>
                  <a:srgbClr val="FFFFFF"/>
                </a:solidFill>
                <a:latin typeface="Mardoto"/>
                <a:ea typeface="Mardoto"/>
                <a:cs typeface="Mardoto"/>
                <a:sym typeface="Mardoto"/>
              </a:rPr>
              <a:t>Strengths in operational efficiency and technology Dependency on delivery partners and brand management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515642" y="3965563"/>
            <a:ext cx="5153284" cy="621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9234" lvl="1" indent="-389617" algn="l">
              <a:lnSpc>
                <a:spcPts val="5052"/>
              </a:lnSpc>
              <a:buFont typeface="Arial"/>
              <a:buChar char="•"/>
            </a:pPr>
            <a:r>
              <a:rPr lang="en-US" sz="3609">
                <a:solidFill>
                  <a:srgbClr val="FFFFFF"/>
                </a:solidFill>
                <a:latin typeface="Mardoto Bold"/>
                <a:ea typeface="Mardoto Bold"/>
                <a:cs typeface="Mardoto Bold"/>
                <a:sym typeface="Mardoto Bold"/>
              </a:rPr>
              <a:t>Customer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336576" y="4599148"/>
            <a:ext cx="10777310" cy="1217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09"/>
              </a:lnSpc>
            </a:pPr>
            <a:r>
              <a:rPr lang="en-US" sz="3435">
                <a:solidFill>
                  <a:srgbClr val="FFFFFF"/>
                </a:solidFill>
                <a:latin typeface="Mardoto"/>
                <a:ea typeface="Mardoto"/>
                <a:cs typeface="Mardoto"/>
                <a:sym typeface="Mardoto"/>
              </a:rPr>
              <a:t>Urban consumers seeking convenience, quality, and variety in food delivery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515642" y="6510345"/>
            <a:ext cx="5153284" cy="621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9234" lvl="1" indent="-389617" algn="l">
              <a:lnSpc>
                <a:spcPts val="5052"/>
              </a:lnSpc>
              <a:buFont typeface="Arial"/>
              <a:buChar char="•"/>
            </a:pPr>
            <a:r>
              <a:rPr lang="en-US" sz="3609">
                <a:solidFill>
                  <a:srgbClr val="FFFFFF"/>
                </a:solidFill>
                <a:latin typeface="Mardoto Bold"/>
                <a:ea typeface="Mardoto Bold"/>
                <a:cs typeface="Mardoto Bold"/>
                <a:sym typeface="Mardoto Bold"/>
              </a:rPr>
              <a:t>Competitor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336576" y="7143930"/>
            <a:ext cx="11844141" cy="2436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09"/>
              </a:lnSpc>
            </a:pPr>
            <a:r>
              <a:rPr lang="en-US" sz="3435">
                <a:solidFill>
                  <a:srgbClr val="FFFFFF"/>
                </a:solidFill>
                <a:latin typeface="Mardoto"/>
                <a:ea typeface="Mardoto"/>
                <a:cs typeface="Mardoto"/>
                <a:sym typeface="Mardoto"/>
              </a:rPr>
              <a:t>Faces competition from both cloud kitchens and traditional dining options</a:t>
            </a:r>
          </a:p>
          <a:p>
            <a:pPr algn="l">
              <a:lnSpc>
                <a:spcPts val="4809"/>
              </a:lnSpc>
            </a:pPr>
            <a:r>
              <a:rPr lang="en-US" sz="3435">
                <a:solidFill>
                  <a:srgbClr val="FFFFFF"/>
                </a:solidFill>
                <a:latin typeface="Mardoto"/>
                <a:ea typeface="Mardoto"/>
                <a:cs typeface="Mardoto"/>
                <a:sym typeface="Mardoto"/>
              </a:rPr>
              <a:t>Need to leverage its unique model and scale for competitive advantage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7A4789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694912" y="2647315"/>
            <a:ext cx="5087513" cy="5087513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lnTo>
                    <a:pt x="406400" y="0"/>
                  </a:lnTo>
                  <a:close/>
                </a:path>
              </a:pathLst>
            </a:custGeom>
            <a:solidFill>
              <a:srgbClr val="FFFFFF"/>
            </a:solidFill>
            <a:ln w="266700" cap="sq">
              <a:gradFill>
                <a:gsLst>
                  <a:gs pos="0">
                    <a:srgbClr val="000000">
                      <a:alpha val="100000"/>
                    </a:srgbClr>
                  </a:gs>
                  <a:gs pos="100000">
                    <a:srgbClr val="7A4789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822906" y="2561245"/>
            <a:ext cx="2098258" cy="2098258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95250" cap="sq">
              <a:gradFill>
                <a:gsLst>
                  <a:gs pos="0">
                    <a:srgbClr val="000000">
                      <a:alpha val="100000"/>
                    </a:srgbClr>
                  </a:gs>
                  <a:gs pos="100000">
                    <a:srgbClr val="7A4789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190500"/>
              <a:ext cx="660400" cy="5461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5799"/>
                </a:lnSpc>
              </a:pPr>
              <a:r>
                <a:rPr lang="en-US" sz="5799">
                  <a:solidFill>
                    <a:srgbClr val="000000"/>
                  </a:solidFill>
                  <a:latin typeface="Aileron Ultra-Bold"/>
                  <a:ea typeface="Aileron Ultra-Bold"/>
                  <a:cs typeface="Aileron Ultra-Bold"/>
                  <a:sym typeface="Aileron Ultra-Bold"/>
                </a:rPr>
                <a:t>1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366836" y="2561245"/>
            <a:ext cx="2098258" cy="2098258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95250" cap="sq">
              <a:gradFill>
                <a:gsLst>
                  <a:gs pos="0">
                    <a:srgbClr val="000000">
                      <a:alpha val="100000"/>
                    </a:srgbClr>
                  </a:gs>
                  <a:gs pos="100000">
                    <a:srgbClr val="7A4789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190500"/>
              <a:ext cx="660400" cy="5461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5799"/>
                </a:lnSpc>
              </a:pPr>
              <a:r>
                <a:rPr lang="en-US" sz="5799">
                  <a:solidFill>
                    <a:srgbClr val="000000"/>
                  </a:solidFill>
                  <a:latin typeface="Aileron Ultra-Bold"/>
                  <a:ea typeface="Aileron Ultra-Bold"/>
                  <a:cs typeface="Aileron Ultra-Bold"/>
                  <a:sym typeface="Aileron Ultra-Bold"/>
                </a:rPr>
                <a:t>2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5822906" y="5627497"/>
            <a:ext cx="2098258" cy="2098258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95250" cap="sq">
              <a:gradFill>
                <a:gsLst>
                  <a:gs pos="0">
                    <a:srgbClr val="000000">
                      <a:alpha val="100000"/>
                    </a:srgbClr>
                  </a:gs>
                  <a:gs pos="100000">
                    <a:srgbClr val="7A4789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190500"/>
              <a:ext cx="660400" cy="5461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5799"/>
                </a:lnSpc>
              </a:pPr>
              <a:r>
                <a:rPr lang="en-US" sz="5799">
                  <a:solidFill>
                    <a:srgbClr val="000000"/>
                  </a:solidFill>
                  <a:latin typeface="Aileron Ultra-Bold"/>
                  <a:ea typeface="Aileron Ultra-Bold"/>
                  <a:cs typeface="Aileron Ultra-Bold"/>
                  <a:sym typeface="Aileron Ultra-Bold"/>
                </a:rPr>
                <a:t>4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0366836" y="5627497"/>
            <a:ext cx="2098258" cy="2098258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95250" cap="sq">
              <a:gradFill>
                <a:gsLst>
                  <a:gs pos="0">
                    <a:srgbClr val="000000">
                      <a:alpha val="100000"/>
                    </a:srgbClr>
                  </a:gs>
                  <a:gs pos="100000">
                    <a:srgbClr val="7A4789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76200" y="190500"/>
              <a:ext cx="660400" cy="5461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5799"/>
                </a:lnSpc>
              </a:pPr>
              <a:r>
                <a:rPr lang="en-US" sz="5799">
                  <a:solidFill>
                    <a:srgbClr val="000000"/>
                  </a:solidFill>
                  <a:latin typeface="Aileron Ultra-Bold"/>
                  <a:ea typeface="Aileron Ultra-Bold"/>
                  <a:cs typeface="Aileron Ultra-Bold"/>
                  <a:sym typeface="Aileron Ultra-Bold"/>
                </a:rPr>
                <a:t>3</a:t>
              </a:r>
            </a:p>
          </p:txBody>
        </p:sp>
      </p:grpSp>
      <p:sp>
        <p:nvSpPr>
          <p:cNvPr id="17" name="Freeform 17"/>
          <p:cNvSpPr/>
          <p:nvPr/>
        </p:nvSpPr>
        <p:spPr>
          <a:xfrm rot="3988182">
            <a:off x="7861399" y="3674968"/>
            <a:ext cx="2754540" cy="3032207"/>
          </a:xfrm>
          <a:custGeom>
            <a:avLst/>
            <a:gdLst/>
            <a:ahLst/>
            <a:cxnLst/>
            <a:rect l="l" t="t" r="r" b="b"/>
            <a:pathLst>
              <a:path w="2754540" h="3032207">
                <a:moveTo>
                  <a:pt x="0" y="0"/>
                </a:moveTo>
                <a:lnTo>
                  <a:pt x="2754539" y="0"/>
                </a:lnTo>
                <a:lnTo>
                  <a:pt x="2754539" y="3032207"/>
                </a:lnTo>
                <a:lnTo>
                  <a:pt x="0" y="30322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18" name="Group 18"/>
          <p:cNvGrpSpPr/>
          <p:nvPr/>
        </p:nvGrpSpPr>
        <p:grpSpPr>
          <a:xfrm>
            <a:off x="1028700" y="2573655"/>
            <a:ext cx="4322943" cy="1424940"/>
            <a:chOff x="0" y="0"/>
            <a:chExt cx="5763925" cy="1899920"/>
          </a:xfrm>
        </p:grpSpPr>
        <p:sp>
          <p:nvSpPr>
            <p:cNvPr id="19" name="TextBox 19"/>
            <p:cNvSpPr txBox="1"/>
            <p:nvPr/>
          </p:nvSpPr>
          <p:spPr>
            <a:xfrm>
              <a:off x="0" y="-28575"/>
              <a:ext cx="5763925" cy="5907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640"/>
                </a:lnSpc>
              </a:pPr>
              <a:r>
                <a:rPr lang="en-US" sz="2800" spc="84">
                  <a:solidFill>
                    <a:srgbClr val="FFFFFF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INTRODUCTION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768562"/>
              <a:ext cx="5763925" cy="11313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499"/>
                </a:lnSpc>
              </a:pPr>
              <a:r>
                <a:rPr lang="en-US" sz="2499" spc="37">
                  <a:solidFill>
                    <a:srgbClr val="FFFFFF"/>
                  </a:solidFill>
                  <a:latin typeface="Aileron"/>
                  <a:ea typeface="Aileron"/>
                  <a:cs typeface="Aileron"/>
                  <a:sym typeface="Aileron"/>
                </a:rPr>
                <a:t>Initial brand launches and market entry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3068300" y="2561245"/>
            <a:ext cx="4191000" cy="1424940"/>
            <a:chOff x="0" y="0"/>
            <a:chExt cx="5588000" cy="1899920"/>
          </a:xfrm>
        </p:grpSpPr>
        <p:sp>
          <p:nvSpPr>
            <p:cNvPr id="22" name="TextBox 22"/>
            <p:cNvSpPr txBox="1"/>
            <p:nvPr/>
          </p:nvSpPr>
          <p:spPr>
            <a:xfrm>
              <a:off x="0" y="-28575"/>
              <a:ext cx="5588000" cy="5907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40"/>
                </a:lnSpc>
              </a:pPr>
              <a:r>
                <a:rPr lang="en-US" sz="2800" spc="84">
                  <a:solidFill>
                    <a:srgbClr val="FFFFFF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GROWTH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768562"/>
              <a:ext cx="5588000" cy="11313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499"/>
                </a:lnSpc>
              </a:pPr>
              <a:r>
                <a:rPr lang="en-US" sz="2499" spc="37">
                  <a:solidFill>
                    <a:srgbClr val="FFFFFF"/>
                  </a:solidFill>
                  <a:latin typeface="Aileron"/>
                  <a:ea typeface="Aileron"/>
                  <a:cs typeface="Aileron"/>
                  <a:sym typeface="Aileron"/>
                </a:rPr>
                <a:t>Expansion and scaling of successful brands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028700" y="6288405"/>
            <a:ext cx="4322943" cy="1424940"/>
            <a:chOff x="0" y="0"/>
            <a:chExt cx="5763925" cy="1899920"/>
          </a:xfrm>
        </p:grpSpPr>
        <p:sp>
          <p:nvSpPr>
            <p:cNvPr id="25" name="TextBox 25"/>
            <p:cNvSpPr txBox="1"/>
            <p:nvPr/>
          </p:nvSpPr>
          <p:spPr>
            <a:xfrm>
              <a:off x="0" y="-28575"/>
              <a:ext cx="5763925" cy="5907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640"/>
                </a:lnSpc>
              </a:pPr>
              <a:r>
                <a:rPr lang="en-US" sz="2800" spc="84">
                  <a:solidFill>
                    <a:srgbClr val="FFFFFF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MATURITY</a:t>
              </a: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768562"/>
              <a:ext cx="5763925" cy="11313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499"/>
                </a:lnSpc>
              </a:pPr>
              <a:r>
                <a:rPr lang="en-US" sz="2499" spc="37">
                  <a:solidFill>
                    <a:srgbClr val="FFFFFF"/>
                  </a:solidFill>
                  <a:latin typeface="Aileron"/>
                  <a:ea typeface="Aileron"/>
                  <a:cs typeface="Aileron"/>
                  <a:sym typeface="Aileron"/>
                </a:rPr>
                <a:t>Established market presence with ongoing innovation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13068300" y="5850255"/>
            <a:ext cx="4191000" cy="2301240"/>
            <a:chOff x="0" y="0"/>
            <a:chExt cx="5588000" cy="3068320"/>
          </a:xfrm>
        </p:grpSpPr>
        <p:sp>
          <p:nvSpPr>
            <p:cNvPr id="28" name="TextBox 28"/>
            <p:cNvSpPr txBox="1"/>
            <p:nvPr/>
          </p:nvSpPr>
          <p:spPr>
            <a:xfrm>
              <a:off x="0" y="-28575"/>
              <a:ext cx="5588000" cy="5907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40"/>
                </a:lnSpc>
              </a:pPr>
              <a:r>
                <a:rPr lang="en-US" sz="2800" spc="84">
                  <a:solidFill>
                    <a:srgbClr val="FFFFFF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DECLINE</a:t>
              </a:r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768562"/>
              <a:ext cx="5588000" cy="22997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499"/>
                </a:lnSpc>
              </a:pPr>
              <a:r>
                <a:rPr lang="en-US" sz="2499" spc="37">
                  <a:solidFill>
                    <a:srgbClr val="FFFFFF"/>
                  </a:solidFill>
                  <a:latin typeface="Aileron"/>
                  <a:ea typeface="Aileron"/>
                  <a:cs typeface="Aileron"/>
                  <a:sym typeface="Aileron"/>
                </a:rPr>
                <a:t>Potential decline of certain brands with strategies for rejuvenation or discontinuation</a:t>
              </a:r>
            </a:p>
          </p:txBody>
        </p:sp>
      </p:grpSp>
      <p:sp>
        <p:nvSpPr>
          <p:cNvPr id="30" name="AutoShape 30"/>
          <p:cNvSpPr/>
          <p:nvPr/>
        </p:nvSpPr>
        <p:spPr>
          <a:xfrm>
            <a:off x="7015457" y="1475307"/>
            <a:ext cx="4446363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31" name="TextBox 31"/>
          <p:cNvSpPr txBox="1"/>
          <p:nvPr/>
        </p:nvSpPr>
        <p:spPr>
          <a:xfrm>
            <a:off x="3422550" y="903807"/>
            <a:ext cx="11442900" cy="1143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60"/>
              </a:lnSpc>
            </a:pPr>
            <a:r>
              <a:rPr lang="en-US" sz="3800">
                <a:solidFill>
                  <a:srgbClr val="FFFFFF"/>
                </a:solidFill>
                <a:latin typeface="Mardoto Italics"/>
                <a:ea typeface="Mardoto Italics"/>
                <a:cs typeface="Mardoto Italics"/>
                <a:sym typeface="Mardoto Italics"/>
              </a:rPr>
              <a:t>Product Life Cycle</a:t>
            </a:r>
          </a:p>
          <a:p>
            <a:pPr algn="ctr">
              <a:lnSpc>
                <a:spcPts val="4560"/>
              </a:lnSpc>
            </a:pPr>
            <a:endParaRPr lang="en-US" sz="3800">
              <a:solidFill>
                <a:srgbClr val="FFFFFF"/>
              </a:solidFill>
              <a:latin typeface="Mardoto Italics"/>
              <a:ea typeface="Mardoto Italics"/>
              <a:cs typeface="Mardoto Italics"/>
              <a:sym typeface="Mardoto Itali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7A4789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7015457" y="1475307"/>
            <a:ext cx="4446363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3" name="TextBox 3"/>
          <p:cNvSpPr txBox="1"/>
          <p:nvPr/>
        </p:nvSpPr>
        <p:spPr>
          <a:xfrm>
            <a:off x="3422550" y="903807"/>
            <a:ext cx="11442900" cy="571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60"/>
              </a:lnSpc>
            </a:pPr>
            <a:r>
              <a:rPr lang="en-US" sz="3800">
                <a:solidFill>
                  <a:srgbClr val="FFFFFF"/>
                </a:solidFill>
                <a:latin typeface="Mardoto Italics"/>
                <a:ea typeface="Mardoto Italics"/>
                <a:cs typeface="Mardoto Italics"/>
                <a:sym typeface="Mardoto Italics"/>
              </a:rPr>
              <a:t>MECE</a:t>
            </a:r>
          </a:p>
        </p:txBody>
      </p:sp>
      <p:sp>
        <p:nvSpPr>
          <p:cNvPr id="4" name="AutoShape 4"/>
          <p:cNvSpPr/>
          <p:nvPr/>
        </p:nvSpPr>
        <p:spPr>
          <a:xfrm>
            <a:off x="19" y="5441621"/>
            <a:ext cx="19138307" cy="1905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5" name="AutoShape 5"/>
          <p:cNvSpPr/>
          <p:nvPr/>
        </p:nvSpPr>
        <p:spPr>
          <a:xfrm flipV="1">
            <a:off x="9144000" y="1475335"/>
            <a:ext cx="32540" cy="8811665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>
            <a:off x="12929286" y="1189557"/>
            <a:ext cx="1772132" cy="1424184"/>
          </a:xfrm>
          <a:custGeom>
            <a:avLst/>
            <a:gdLst/>
            <a:ahLst/>
            <a:cxnLst/>
            <a:rect l="l" t="t" r="r" b="b"/>
            <a:pathLst>
              <a:path w="1772132" h="1424184">
                <a:moveTo>
                  <a:pt x="0" y="0"/>
                </a:moveTo>
                <a:lnTo>
                  <a:pt x="1772132" y="0"/>
                </a:lnTo>
                <a:lnTo>
                  <a:pt x="1772132" y="1424185"/>
                </a:lnTo>
                <a:lnTo>
                  <a:pt x="0" y="14241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Freeform 7"/>
          <p:cNvSpPr/>
          <p:nvPr/>
        </p:nvSpPr>
        <p:spPr>
          <a:xfrm>
            <a:off x="3391749" y="5728749"/>
            <a:ext cx="1854895" cy="1740229"/>
          </a:xfrm>
          <a:custGeom>
            <a:avLst/>
            <a:gdLst/>
            <a:ahLst/>
            <a:cxnLst/>
            <a:rect l="l" t="t" r="r" b="b"/>
            <a:pathLst>
              <a:path w="1854895" h="1740229">
                <a:moveTo>
                  <a:pt x="0" y="0"/>
                </a:moveTo>
                <a:lnTo>
                  <a:pt x="1854895" y="0"/>
                </a:lnTo>
                <a:lnTo>
                  <a:pt x="1854895" y="1740230"/>
                </a:lnTo>
                <a:lnTo>
                  <a:pt x="0" y="17402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" name="Freeform 8"/>
          <p:cNvSpPr/>
          <p:nvPr/>
        </p:nvSpPr>
        <p:spPr>
          <a:xfrm>
            <a:off x="13219185" y="5890674"/>
            <a:ext cx="1192334" cy="1416379"/>
          </a:xfrm>
          <a:custGeom>
            <a:avLst/>
            <a:gdLst/>
            <a:ahLst/>
            <a:cxnLst/>
            <a:rect l="l" t="t" r="r" b="b"/>
            <a:pathLst>
              <a:path w="1192334" h="1416379">
                <a:moveTo>
                  <a:pt x="0" y="0"/>
                </a:moveTo>
                <a:lnTo>
                  <a:pt x="1192334" y="0"/>
                </a:lnTo>
                <a:lnTo>
                  <a:pt x="1192334" y="1416380"/>
                </a:lnTo>
                <a:lnTo>
                  <a:pt x="0" y="141638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9" name="Freeform 9"/>
          <p:cNvSpPr/>
          <p:nvPr/>
        </p:nvSpPr>
        <p:spPr>
          <a:xfrm>
            <a:off x="3552757" y="1189557"/>
            <a:ext cx="1532879" cy="1424184"/>
          </a:xfrm>
          <a:custGeom>
            <a:avLst/>
            <a:gdLst/>
            <a:ahLst/>
            <a:cxnLst/>
            <a:rect l="l" t="t" r="r" b="b"/>
            <a:pathLst>
              <a:path w="1532879" h="1424184">
                <a:moveTo>
                  <a:pt x="0" y="0"/>
                </a:moveTo>
                <a:lnTo>
                  <a:pt x="1532879" y="0"/>
                </a:lnTo>
                <a:lnTo>
                  <a:pt x="1532879" y="1424185"/>
                </a:lnTo>
                <a:lnTo>
                  <a:pt x="0" y="142418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0" name="TextBox 10"/>
          <p:cNvSpPr txBox="1"/>
          <p:nvPr/>
        </p:nvSpPr>
        <p:spPr>
          <a:xfrm>
            <a:off x="2278624" y="2717173"/>
            <a:ext cx="4081144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Mardoto Bold Italics"/>
                <a:ea typeface="Mardoto Bold Italics"/>
                <a:cs typeface="Mardoto Bold Italics"/>
                <a:sym typeface="Mardoto Bold Italics"/>
              </a:rPr>
              <a:t>Market Segmentation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93394" y="3679198"/>
            <a:ext cx="8115300" cy="1253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Mardoto"/>
                <a:ea typeface="Mardoto"/>
                <a:cs typeface="Mardoto"/>
                <a:sym typeface="Mardoto"/>
              </a:rPr>
              <a:t>Geographic: Major cities like Mumbai and Delhi.</a:t>
            </a:r>
          </a:p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Mardoto"/>
                <a:ea typeface="Mardoto"/>
                <a:cs typeface="Mardoto"/>
                <a:sym typeface="Mardoto"/>
              </a:rPr>
              <a:t>Demographic: Urban professionals and millennials.</a:t>
            </a:r>
          </a:p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Mardoto"/>
                <a:ea typeface="Mardoto"/>
                <a:cs typeface="Mardoto"/>
                <a:sym typeface="Mardoto"/>
              </a:rPr>
              <a:t>Behavioral: Convenience-seekers and food enthusiasts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732595" y="2717173"/>
            <a:ext cx="4165514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Mardoto Bold Italics"/>
                <a:ea typeface="Mardoto Bold Italics"/>
                <a:cs typeface="Mardoto Bold Italics"/>
                <a:sym typeface="Mardoto Bold Italics"/>
              </a:rPr>
              <a:t>Key Business Areas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793684" y="3445181"/>
            <a:ext cx="7465616" cy="1672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Mardoto"/>
                <a:ea typeface="Mardoto"/>
                <a:cs typeface="Mardoto"/>
                <a:sym typeface="Mardoto"/>
              </a:rPr>
              <a:t>Brand: Behrouz Biryani (premium biryani), Oven Story Pizza (pizzas), Faasos (wraps and rolls).</a:t>
            </a:r>
          </a:p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Mardoto"/>
                <a:ea typeface="Mardoto"/>
                <a:cs typeface="Mardoto"/>
                <a:sym typeface="Mardoto"/>
              </a:rPr>
              <a:t>Operations: Centralized kitchens with in-house and third-party delivery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86508" y="7641807"/>
            <a:ext cx="6865376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Mardoto Bold Italics"/>
                <a:ea typeface="Mardoto Bold Italics"/>
                <a:cs typeface="Mardoto Bold Italics"/>
                <a:sym typeface="Mardoto Bold Italics"/>
              </a:rPr>
              <a:t>Revenue Streams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86508" y="8209497"/>
            <a:ext cx="7529070" cy="1253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Mardoto"/>
                <a:ea typeface="Mardoto"/>
                <a:cs typeface="Mardoto"/>
                <a:sym typeface="Mardoto"/>
              </a:rPr>
              <a:t>Direct Sales: Income from food.</a:t>
            </a:r>
          </a:p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Mardoto"/>
                <a:ea typeface="Mardoto"/>
                <a:cs typeface="Mardoto"/>
                <a:sym typeface="Mardoto"/>
              </a:rPr>
              <a:t>Delivery Charges: Fees for delivery.</a:t>
            </a:r>
          </a:p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Mardoto"/>
                <a:ea typeface="Mardoto"/>
                <a:cs typeface="Mardoto"/>
                <a:sym typeface="Mardoto"/>
              </a:rPr>
              <a:t>Promotions: Revenue from offers and partnerships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1625945" y="7641807"/>
            <a:ext cx="4378814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Mardoto Bold Italics"/>
                <a:ea typeface="Mardoto Bold Italics"/>
                <a:cs typeface="Mardoto Bold Italics"/>
                <a:sym typeface="Mardoto Bold Italics"/>
              </a:rPr>
              <a:t>Cost Structure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900440" y="8419047"/>
            <a:ext cx="7829825" cy="834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Mardoto"/>
                <a:ea typeface="Mardoto"/>
                <a:cs typeface="Mardoto"/>
                <a:sym typeface="Mardoto"/>
              </a:rPr>
              <a:t>Fixed Costs: Kitchen rent, utilities, and tech systems.</a:t>
            </a:r>
          </a:p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Mardoto"/>
                <a:ea typeface="Mardoto"/>
                <a:cs typeface="Mardoto"/>
                <a:sym typeface="Mardoto"/>
              </a:rPr>
              <a:t>Variable Costs: Delivery fees and promotion expenses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0D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6308483" cy="10287000"/>
            <a:chOff x="0" y="0"/>
            <a:chExt cx="1661493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661494" cy="2709333"/>
            </a:xfrm>
            <a:custGeom>
              <a:avLst/>
              <a:gdLst/>
              <a:ahLst/>
              <a:cxnLst/>
              <a:rect l="l" t="t" r="r" b="b"/>
              <a:pathLst>
                <a:path w="1661494" h="2709333">
                  <a:moveTo>
                    <a:pt x="0" y="0"/>
                  </a:moveTo>
                  <a:lnTo>
                    <a:pt x="1661494" y="0"/>
                  </a:lnTo>
                  <a:lnTo>
                    <a:pt x="1661494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7A4789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IN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661493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28700" y="1559323"/>
            <a:ext cx="7168383" cy="7168355"/>
            <a:chOff x="0" y="0"/>
            <a:chExt cx="6350000" cy="634997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t="-842" b="-842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028700" y="8881660"/>
            <a:ext cx="715180" cy="715180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EAE4D2"/>
              </a:solidFill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4871011" y="6031106"/>
            <a:ext cx="5402508" cy="5402508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6F6F6"/>
              </a:solidFill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9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8795804" y="4823460"/>
            <a:ext cx="7699342" cy="7067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54"/>
              </a:lnSpc>
            </a:pPr>
            <a:r>
              <a:rPr lang="en-US" sz="5099">
                <a:solidFill>
                  <a:srgbClr val="FFDE17"/>
                </a:solidFill>
                <a:latin typeface="Inter Bold"/>
                <a:ea typeface="Inter Bold"/>
                <a:cs typeface="Inter Bold"/>
                <a:sym typeface="Inter Bold"/>
              </a:rPr>
              <a:t>MOHAMED AFSAR M I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795804" y="3851910"/>
            <a:ext cx="8168199" cy="4000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25"/>
              </a:lnSpc>
            </a:pPr>
            <a:r>
              <a:rPr lang="en-US" sz="2500">
                <a:solidFill>
                  <a:srgbClr val="FFFFFF"/>
                </a:solidFill>
                <a:latin typeface="Futura Bold Italics"/>
                <a:ea typeface="Futura Bold Italics"/>
                <a:cs typeface="Futura Bold Italics"/>
                <a:sym typeface="Futura Bold Italics"/>
              </a:rPr>
              <a:t>SUBMITTED BY 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795804" y="6012056"/>
            <a:ext cx="8168199" cy="10668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25"/>
              </a:lnSpc>
            </a:pPr>
            <a:r>
              <a:rPr lang="en-US" sz="2500">
                <a:solidFill>
                  <a:srgbClr val="FFFFFF"/>
                </a:solidFill>
                <a:latin typeface="Futura Bold"/>
                <a:ea typeface="Futura Bold"/>
                <a:cs typeface="Futura Bold"/>
                <a:sym typeface="Futura Bold"/>
              </a:rPr>
              <a:t>BADM - MB26</a:t>
            </a:r>
          </a:p>
          <a:p>
            <a:pPr algn="l">
              <a:lnSpc>
                <a:spcPts val="2625"/>
              </a:lnSpc>
            </a:pPr>
            <a:r>
              <a:rPr lang="en-US" sz="2500">
                <a:solidFill>
                  <a:srgbClr val="FFFFFF"/>
                </a:solidFill>
                <a:latin typeface="Futura Bold"/>
                <a:ea typeface="Futura Bold"/>
                <a:cs typeface="Futura Bold"/>
                <a:sym typeface="Futura Bold"/>
              </a:rPr>
              <a:t>MIAFSAR@GMAIL.COM</a:t>
            </a:r>
          </a:p>
          <a:p>
            <a:pPr algn="l">
              <a:lnSpc>
                <a:spcPts val="2625"/>
              </a:lnSpc>
            </a:pPr>
            <a:r>
              <a:rPr lang="en-US" sz="2500">
                <a:solidFill>
                  <a:srgbClr val="FFFFFF"/>
                </a:solidFill>
                <a:latin typeface="Futura Bold"/>
                <a:ea typeface="Futura Bold"/>
                <a:cs typeface="Futura Bold"/>
                <a:sym typeface="Futura Bold"/>
              </a:rPr>
              <a:t>+91 96774 76692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7A4789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243417" y="1164758"/>
            <a:ext cx="5730671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FFFFFF"/>
                </a:solidFill>
                <a:latin typeface="Mardoto Italics"/>
                <a:ea typeface="Mardoto Italics"/>
                <a:cs typeface="Mardoto Italics"/>
                <a:sym typeface="Mardoto Italics"/>
              </a:rPr>
              <a:t>Overview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369222" y="3258103"/>
            <a:ext cx="3239557" cy="7296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61"/>
              </a:lnSpc>
            </a:pPr>
            <a:r>
              <a:rPr lang="en-US" sz="3829">
                <a:solidFill>
                  <a:srgbClr val="FFFFFF"/>
                </a:solidFill>
                <a:latin typeface="Futura Bold"/>
                <a:ea typeface="Futura Bold"/>
                <a:cs typeface="Futura Bold"/>
                <a:sym typeface="Futura Bold"/>
              </a:rPr>
              <a:t>October 2011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2754443"/>
            <a:ext cx="3920601" cy="436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154"/>
              </a:lnSpc>
              <a:spcBef>
                <a:spcPct val="0"/>
              </a:spcBef>
            </a:pPr>
            <a:r>
              <a:rPr lang="en-US" sz="2252">
                <a:solidFill>
                  <a:srgbClr val="FFFFFF"/>
                </a:solidFill>
                <a:latin typeface="Futura"/>
                <a:ea typeface="Futura"/>
                <a:cs typeface="Futura"/>
                <a:sym typeface="Futura"/>
              </a:rPr>
              <a:t>FOUNDING DATE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949301" y="3258103"/>
            <a:ext cx="8133092" cy="7313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62"/>
              </a:lnSpc>
            </a:pPr>
            <a:r>
              <a:rPr lang="en-US" sz="3830">
                <a:solidFill>
                  <a:srgbClr val="FFFFFF"/>
                </a:solidFill>
                <a:latin typeface="Futura Bold"/>
                <a:ea typeface="Futura Bold"/>
                <a:cs typeface="Futura Bold"/>
                <a:sym typeface="Futura Bold"/>
              </a:rPr>
              <a:t>Jaydeep Barman &amp; Kallol Banerjee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004695" y="2754443"/>
            <a:ext cx="5800521" cy="436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154"/>
              </a:lnSpc>
              <a:spcBef>
                <a:spcPct val="0"/>
              </a:spcBef>
            </a:pPr>
            <a:r>
              <a:rPr lang="en-US" sz="2252">
                <a:solidFill>
                  <a:srgbClr val="FFFFFF"/>
                </a:solidFill>
                <a:latin typeface="Futura"/>
                <a:ea typeface="Futura"/>
                <a:cs typeface="Futura"/>
                <a:sym typeface="Futura"/>
              </a:rPr>
              <a:t>FOUNDERS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679221" y="3258103"/>
            <a:ext cx="3239557" cy="7296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61"/>
              </a:lnSpc>
            </a:pPr>
            <a:r>
              <a:rPr lang="en-US" sz="3829">
                <a:solidFill>
                  <a:srgbClr val="FFFFFF"/>
                </a:solidFill>
                <a:latin typeface="Futura Bold"/>
                <a:ea typeface="Futura Bold"/>
                <a:cs typeface="Futura Bold"/>
                <a:sym typeface="Futura Bold"/>
              </a:rPr>
              <a:t>Mumbai, India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338699" y="2754443"/>
            <a:ext cx="3920601" cy="436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154"/>
              </a:lnSpc>
              <a:spcBef>
                <a:spcPct val="0"/>
              </a:spcBef>
            </a:pPr>
            <a:r>
              <a:rPr lang="en-US" sz="2252">
                <a:solidFill>
                  <a:srgbClr val="FFFFFF"/>
                </a:solidFill>
                <a:latin typeface="Futura"/>
                <a:ea typeface="Futura"/>
                <a:cs typeface="Futura"/>
                <a:sym typeface="Futura"/>
              </a:rPr>
              <a:t>HEADQUARTERS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135114" y="4763779"/>
            <a:ext cx="7947279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FFFFFF"/>
                </a:solidFill>
                <a:latin typeface="Mardoto Italics"/>
                <a:ea typeface="Mardoto Italics"/>
                <a:cs typeface="Mardoto Italics"/>
                <a:sym typeface="Mardoto Italics"/>
              </a:rPr>
              <a:t>Business Model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6199962"/>
            <a:ext cx="16230600" cy="23251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00972" lvl="1" indent="-350486" algn="l">
              <a:lnSpc>
                <a:spcPts val="4545"/>
              </a:lnSpc>
              <a:buFont typeface="Arial"/>
              <a:buChar char="•"/>
            </a:pPr>
            <a:r>
              <a:rPr lang="en-US" sz="3246">
                <a:solidFill>
                  <a:srgbClr val="FFFFFF"/>
                </a:solidFill>
                <a:latin typeface="Futura Bold Italics"/>
                <a:ea typeface="Futura Bold Italics"/>
                <a:cs typeface="Futura Bold Italics"/>
                <a:sym typeface="Futura Bold Italics"/>
              </a:rPr>
              <a:t>Cloud Kitchen:</a:t>
            </a:r>
            <a:r>
              <a:rPr lang="en-US" sz="3246">
                <a:solidFill>
                  <a:srgbClr val="FFFFFF"/>
                </a:solidFill>
                <a:latin typeface="Futura Bold"/>
                <a:ea typeface="Futura Bold"/>
                <a:cs typeface="Futura Bold"/>
                <a:sym typeface="Futura Bold"/>
              </a:rPr>
              <a:t> Rebel Foods operates a cloud kitchen model, where multiple brands are run out of a single kitchen space</a:t>
            </a:r>
          </a:p>
          <a:p>
            <a:pPr marL="700972" lvl="1" indent="-350486" algn="l">
              <a:lnSpc>
                <a:spcPts val="4545"/>
              </a:lnSpc>
              <a:buFont typeface="Arial"/>
              <a:buChar char="•"/>
            </a:pPr>
            <a:r>
              <a:rPr lang="en-US" sz="3246">
                <a:solidFill>
                  <a:srgbClr val="FFFFFF"/>
                </a:solidFill>
                <a:latin typeface="Futura Bold Italics"/>
                <a:ea typeface="Futura Bold Italics"/>
                <a:cs typeface="Futura Bold Italics"/>
                <a:sym typeface="Futura Bold Italics"/>
              </a:rPr>
              <a:t>Multiple Brands:</a:t>
            </a:r>
            <a:r>
              <a:rPr lang="en-US" sz="3246">
                <a:solidFill>
                  <a:srgbClr val="FFFFFF"/>
                </a:solidFill>
                <a:latin typeface="Futura Bold"/>
                <a:ea typeface="Futura Bold"/>
                <a:cs typeface="Futura Bold"/>
                <a:sym typeface="Futura Bold"/>
              </a:rPr>
              <a:t> They manage a portfolio of various food brands, each catering to different tastes and preferences, and leverage technology for efficient operations</a:t>
            </a:r>
          </a:p>
        </p:txBody>
      </p:sp>
      <p:sp>
        <p:nvSpPr>
          <p:cNvPr id="11" name="AutoShape 11"/>
          <p:cNvSpPr/>
          <p:nvPr/>
        </p:nvSpPr>
        <p:spPr>
          <a:xfrm flipV="1">
            <a:off x="7642999" y="2212508"/>
            <a:ext cx="2982212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12" name="AutoShape 12"/>
          <p:cNvSpPr/>
          <p:nvPr/>
        </p:nvSpPr>
        <p:spPr>
          <a:xfrm>
            <a:off x="6468919" y="5811529"/>
            <a:ext cx="5336297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7A4789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22260" y="2444759"/>
            <a:ext cx="681947" cy="681947"/>
          </a:xfrm>
          <a:custGeom>
            <a:avLst/>
            <a:gdLst/>
            <a:ahLst/>
            <a:cxnLst/>
            <a:rect l="l" t="t" r="r" b="b"/>
            <a:pathLst>
              <a:path w="681947" h="681947">
                <a:moveTo>
                  <a:pt x="0" y="0"/>
                </a:moveTo>
                <a:lnTo>
                  <a:pt x="681948" y="0"/>
                </a:lnTo>
                <a:lnTo>
                  <a:pt x="681948" y="681948"/>
                </a:lnTo>
                <a:lnTo>
                  <a:pt x="0" y="6819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 flipH="1">
            <a:off x="-2394916" y="-1391887"/>
            <a:ext cx="4452453" cy="8556356"/>
          </a:xfrm>
          <a:custGeom>
            <a:avLst/>
            <a:gdLst/>
            <a:ahLst/>
            <a:cxnLst/>
            <a:rect l="l" t="t" r="r" b="b"/>
            <a:pathLst>
              <a:path w="4452453" h="8556356">
                <a:moveTo>
                  <a:pt x="4452453" y="0"/>
                </a:moveTo>
                <a:lnTo>
                  <a:pt x="0" y="0"/>
                </a:lnTo>
                <a:lnTo>
                  <a:pt x="0" y="8556356"/>
                </a:lnTo>
                <a:lnTo>
                  <a:pt x="4452453" y="8556356"/>
                </a:lnTo>
                <a:lnTo>
                  <a:pt x="4452453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 rot="-10800000">
            <a:off x="15631974" y="5796989"/>
            <a:ext cx="4252774" cy="8109941"/>
          </a:xfrm>
          <a:custGeom>
            <a:avLst/>
            <a:gdLst/>
            <a:ahLst/>
            <a:cxnLst/>
            <a:rect l="l" t="t" r="r" b="b"/>
            <a:pathLst>
              <a:path w="4252774" h="8109941">
                <a:moveTo>
                  <a:pt x="0" y="0"/>
                </a:moveTo>
                <a:lnTo>
                  <a:pt x="4252773" y="0"/>
                </a:lnTo>
                <a:lnTo>
                  <a:pt x="4252773" y="8109940"/>
                </a:lnTo>
                <a:lnTo>
                  <a:pt x="0" y="810994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764376" t="-10648" r="-242807" b="-72239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>
            <a:off x="5174654" y="2444759"/>
            <a:ext cx="681947" cy="681947"/>
          </a:xfrm>
          <a:custGeom>
            <a:avLst/>
            <a:gdLst/>
            <a:ahLst/>
            <a:cxnLst/>
            <a:rect l="l" t="t" r="r" b="b"/>
            <a:pathLst>
              <a:path w="681947" h="681947">
                <a:moveTo>
                  <a:pt x="0" y="0"/>
                </a:moveTo>
                <a:lnTo>
                  <a:pt x="681947" y="0"/>
                </a:lnTo>
                <a:lnTo>
                  <a:pt x="681947" y="681948"/>
                </a:lnTo>
                <a:lnTo>
                  <a:pt x="0" y="6819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>
            <a:off x="9544509" y="2444759"/>
            <a:ext cx="681947" cy="681947"/>
          </a:xfrm>
          <a:custGeom>
            <a:avLst/>
            <a:gdLst/>
            <a:ahLst/>
            <a:cxnLst/>
            <a:rect l="l" t="t" r="r" b="b"/>
            <a:pathLst>
              <a:path w="681947" h="681947">
                <a:moveTo>
                  <a:pt x="0" y="0"/>
                </a:moveTo>
                <a:lnTo>
                  <a:pt x="681947" y="0"/>
                </a:lnTo>
                <a:lnTo>
                  <a:pt x="681947" y="681948"/>
                </a:lnTo>
                <a:lnTo>
                  <a:pt x="0" y="6819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Freeform 7"/>
          <p:cNvSpPr/>
          <p:nvPr/>
        </p:nvSpPr>
        <p:spPr>
          <a:xfrm>
            <a:off x="13643816" y="2444759"/>
            <a:ext cx="681947" cy="681947"/>
          </a:xfrm>
          <a:custGeom>
            <a:avLst/>
            <a:gdLst/>
            <a:ahLst/>
            <a:cxnLst/>
            <a:rect l="l" t="t" r="r" b="b"/>
            <a:pathLst>
              <a:path w="681947" h="681947">
                <a:moveTo>
                  <a:pt x="0" y="0"/>
                </a:moveTo>
                <a:lnTo>
                  <a:pt x="681948" y="0"/>
                </a:lnTo>
                <a:lnTo>
                  <a:pt x="681948" y="681948"/>
                </a:lnTo>
                <a:lnTo>
                  <a:pt x="0" y="6819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" name="Freeform 8"/>
          <p:cNvSpPr/>
          <p:nvPr/>
        </p:nvSpPr>
        <p:spPr>
          <a:xfrm>
            <a:off x="922803" y="4551776"/>
            <a:ext cx="685137" cy="685137"/>
          </a:xfrm>
          <a:custGeom>
            <a:avLst/>
            <a:gdLst/>
            <a:ahLst/>
            <a:cxnLst/>
            <a:rect l="l" t="t" r="r" b="b"/>
            <a:pathLst>
              <a:path w="685137" h="685137">
                <a:moveTo>
                  <a:pt x="0" y="0"/>
                </a:moveTo>
                <a:lnTo>
                  <a:pt x="685137" y="0"/>
                </a:lnTo>
                <a:lnTo>
                  <a:pt x="685137" y="685137"/>
                </a:lnTo>
                <a:lnTo>
                  <a:pt x="0" y="6851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9" name="Freeform 9"/>
          <p:cNvSpPr/>
          <p:nvPr/>
        </p:nvSpPr>
        <p:spPr>
          <a:xfrm>
            <a:off x="5195087" y="4551776"/>
            <a:ext cx="685137" cy="685137"/>
          </a:xfrm>
          <a:custGeom>
            <a:avLst/>
            <a:gdLst/>
            <a:ahLst/>
            <a:cxnLst/>
            <a:rect l="l" t="t" r="r" b="b"/>
            <a:pathLst>
              <a:path w="685137" h="685137">
                <a:moveTo>
                  <a:pt x="0" y="0"/>
                </a:moveTo>
                <a:lnTo>
                  <a:pt x="685137" y="0"/>
                </a:lnTo>
                <a:lnTo>
                  <a:pt x="685137" y="685137"/>
                </a:lnTo>
                <a:lnTo>
                  <a:pt x="0" y="6851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0" name="Freeform 10"/>
          <p:cNvSpPr/>
          <p:nvPr/>
        </p:nvSpPr>
        <p:spPr>
          <a:xfrm>
            <a:off x="9585382" y="4551776"/>
            <a:ext cx="685137" cy="685137"/>
          </a:xfrm>
          <a:custGeom>
            <a:avLst/>
            <a:gdLst/>
            <a:ahLst/>
            <a:cxnLst/>
            <a:rect l="l" t="t" r="r" b="b"/>
            <a:pathLst>
              <a:path w="685137" h="685137">
                <a:moveTo>
                  <a:pt x="0" y="0"/>
                </a:moveTo>
                <a:lnTo>
                  <a:pt x="685137" y="0"/>
                </a:lnTo>
                <a:lnTo>
                  <a:pt x="685137" y="685137"/>
                </a:lnTo>
                <a:lnTo>
                  <a:pt x="0" y="6851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1" name="Freeform 11"/>
          <p:cNvSpPr/>
          <p:nvPr/>
        </p:nvSpPr>
        <p:spPr>
          <a:xfrm>
            <a:off x="13703864" y="4551776"/>
            <a:ext cx="685137" cy="685137"/>
          </a:xfrm>
          <a:custGeom>
            <a:avLst/>
            <a:gdLst/>
            <a:ahLst/>
            <a:cxnLst/>
            <a:rect l="l" t="t" r="r" b="b"/>
            <a:pathLst>
              <a:path w="685137" h="685137">
                <a:moveTo>
                  <a:pt x="0" y="0"/>
                </a:moveTo>
                <a:lnTo>
                  <a:pt x="685138" y="0"/>
                </a:lnTo>
                <a:lnTo>
                  <a:pt x="685138" y="685137"/>
                </a:lnTo>
                <a:lnTo>
                  <a:pt x="0" y="6851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2" name="TextBox 12"/>
          <p:cNvSpPr txBox="1"/>
          <p:nvPr/>
        </p:nvSpPr>
        <p:spPr>
          <a:xfrm>
            <a:off x="806268" y="2489966"/>
            <a:ext cx="913933" cy="5248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53"/>
              </a:lnSpc>
              <a:spcBef>
                <a:spcPct val="0"/>
              </a:spcBef>
            </a:pPr>
            <a:r>
              <a:rPr lang="en-US" sz="3038">
                <a:solidFill>
                  <a:srgbClr val="000000"/>
                </a:solidFill>
                <a:latin typeface="Mardoto Heavy"/>
                <a:ea typeface="Mardoto Heavy"/>
                <a:cs typeface="Mardoto Heavy"/>
                <a:sym typeface="Mardoto Heavy"/>
              </a:rPr>
              <a:t>1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835952" y="2489966"/>
            <a:ext cx="2837725" cy="4997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40"/>
              </a:lnSpc>
              <a:spcBef>
                <a:spcPct val="0"/>
              </a:spcBef>
            </a:pPr>
            <a:r>
              <a:rPr lang="en-US" sz="2886">
                <a:solidFill>
                  <a:srgbClr val="FFFFFF"/>
                </a:solidFill>
                <a:latin typeface="Mardoto Heavy"/>
                <a:ea typeface="Mardoto Heavy"/>
                <a:cs typeface="Mardoto Heavy"/>
                <a:sym typeface="Mardoto Heavy"/>
              </a:rPr>
              <a:t>Behrouz Biryani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418098" y="1200672"/>
            <a:ext cx="11442900" cy="828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99"/>
              </a:lnSpc>
            </a:pPr>
            <a:r>
              <a:rPr lang="en-US" sz="5499">
                <a:solidFill>
                  <a:srgbClr val="FFFFFF"/>
                </a:solidFill>
                <a:latin typeface="Mardoto Italics"/>
                <a:ea typeface="Mardoto Italics"/>
                <a:cs typeface="Mardoto Italics"/>
                <a:sym typeface="Mardoto Italics"/>
              </a:rPr>
              <a:t>Key Business Chains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835952" y="3050507"/>
            <a:ext cx="2595672" cy="907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306"/>
              </a:lnSpc>
            </a:pPr>
            <a:r>
              <a:rPr lang="en-US" sz="1647">
                <a:solidFill>
                  <a:srgbClr val="FFFFFF"/>
                </a:solidFill>
                <a:latin typeface="Futura Bold"/>
                <a:ea typeface="Futura Bold"/>
                <a:cs typeface="Futura Bold"/>
                <a:sym typeface="Futura Bold"/>
              </a:rPr>
              <a:t>Specializes in biryani and other traditional Indian dishes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058661" y="2489966"/>
            <a:ext cx="913933" cy="5248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53"/>
              </a:lnSpc>
              <a:spcBef>
                <a:spcPct val="0"/>
              </a:spcBef>
            </a:pPr>
            <a:r>
              <a:rPr lang="en-US" sz="3038">
                <a:solidFill>
                  <a:srgbClr val="000000"/>
                </a:solidFill>
                <a:latin typeface="Mardoto Heavy"/>
                <a:ea typeface="Mardoto Heavy"/>
                <a:cs typeface="Mardoto Heavy"/>
                <a:sym typeface="Mardoto Heavy"/>
              </a:rPr>
              <a:t>2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088346" y="2489966"/>
            <a:ext cx="3051203" cy="4997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40"/>
              </a:lnSpc>
              <a:spcBef>
                <a:spcPct val="0"/>
              </a:spcBef>
            </a:pPr>
            <a:r>
              <a:rPr lang="en-US" sz="2886">
                <a:solidFill>
                  <a:srgbClr val="FFFFFF"/>
                </a:solidFill>
                <a:latin typeface="Mardoto Heavy"/>
                <a:ea typeface="Mardoto Heavy"/>
                <a:cs typeface="Mardoto Heavy"/>
                <a:sym typeface="Mardoto Heavy"/>
              </a:rPr>
              <a:t>Oven Story Pizza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088346" y="3050507"/>
            <a:ext cx="2595672" cy="907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306"/>
              </a:lnSpc>
            </a:pPr>
            <a:r>
              <a:rPr lang="en-US" sz="1647">
                <a:solidFill>
                  <a:srgbClr val="FFFFFF"/>
                </a:solidFill>
                <a:latin typeface="Futura Bold"/>
                <a:ea typeface="Futura Bold"/>
                <a:cs typeface="Futura Bold"/>
                <a:sym typeface="Futura Bold"/>
              </a:rPr>
              <a:t>Focuses on pizza, including a range of unique and classic flavors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428516" y="2489966"/>
            <a:ext cx="913933" cy="5248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53"/>
              </a:lnSpc>
              <a:spcBef>
                <a:spcPct val="0"/>
              </a:spcBef>
            </a:pPr>
            <a:r>
              <a:rPr lang="en-US" sz="3038">
                <a:solidFill>
                  <a:srgbClr val="000000"/>
                </a:solidFill>
                <a:latin typeface="Mardoto Heavy"/>
                <a:ea typeface="Mardoto Heavy"/>
                <a:cs typeface="Mardoto Heavy"/>
                <a:sym typeface="Mardoto Heavy"/>
              </a:rPr>
              <a:t>3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458201" y="2489966"/>
            <a:ext cx="2837725" cy="4997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40"/>
              </a:lnSpc>
              <a:spcBef>
                <a:spcPct val="0"/>
              </a:spcBef>
            </a:pPr>
            <a:r>
              <a:rPr lang="en-US" sz="2886">
                <a:solidFill>
                  <a:srgbClr val="FFFFFF"/>
                </a:solidFill>
                <a:latin typeface="Mardoto Heavy"/>
                <a:ea typeface="Mardoto Heavy"/>
                <a:cs typeface="Mardoto Heavy"/>
                <a:sym typeface="Mardoto Heavy"/>
              </a:rPr>
              <a:t>Faasos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0458201" y="3050507"/>
            <a:ext cx="2595672" cy="907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306"/>
              </a:lnSpc>
            </a:pPr>
            <a:r>
              <a:rPr lang="en-US" sz="1647">
                <a:solidFill>
                  <a:srgbClr val="FFFFFF"/>
                </a:solidFill>
                <a:latin typeface="Futura Bold"/>
                <a:ea typeface="Futura Bold"/>
                <a:cs typeface="Futura Bold"/>
                <a:sym typeface="Futura Bold"/>
              </a:rPr>
              <a:t>Offers a diverse menu including wraps, rolls, and other fast-food items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3527823" y="2489966"/>
            <a:ext cx="913933" cy="5248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53"/>
              </a:lnSpc>
              <a:spcBef>
                <a:spcPct val="0"/>
              </a:spcBef>
            </a:pPr>
            <a:r>
              <a:rPr lang="en-US" sz="3038">
                <a:solidFill>
                  <a:srgbClr val="000000"/>
                </a:solidFill>
                <a:latin typeface="Mardoto Heavy"/>
                <a:ea typeface="Mardoto Heavy"/>
                <a:cs typeface="Mardoto Heavy"/>
                <a:sym typeface="Mardoto Heavy"/>
              </a:rPr>
              <a:t>4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4557508" y="2489966"/>
            <a:ext cx="2837725" cy="4997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40"/>
              </a:lnSpc>
              <a:spcBef>
                <a:spcPct val="0"/>
              </a:spcBef>
            </a:pPr>
            <a:r>
              <a:rPr lang="en-US" sz="2886">
                <a:solidFill>
                  <a:srgbClr val="FFFFFF"/>
                </a:solidFill>
                <a:latin typeface="Mardoto Heavy"/>
                <a:ea typeface="Mardoto Heavy"/>
                <a:cs typeface="Mardoto Heavy"/>
                <a:sym typeface="Mardoto Heavy"/>
              </a:rPr>
              <a:t>Nature’s Basket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4557508" y="3050507"/>
            <a:ext cx="2595672" cy="907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306"/>
              </a:lnSpc>
            </a:pPr>
            <a:r>
              <a:rPr lang="en-US" sz="1647">
                <a:solidFill>
                  <a:srgbClr val="FFFFFF"/>
                </a:solidFill>
                <a:latin typeface="Futura Bold"/>
                <a:ea typeface="Futura Bold"/>
                <a:cs typeface="Futura Bold"/>
                <a:sym typeface="Futura Bold"/>
              </a:rPr>
              <a:t>Focuses on providing gourmet and premium food products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806268" y="4597506"/>
            <a:ext cx="918208" cy="5270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73"/>
              </a:lnSpc>
              <a:spcBef>
                <a:spcPct val="0"/>
              </a:spcBef>
            </a:pPr>
            <a:r>
              <a:rPr lang="en-US" sz="3052">
                <a:solidFill>
                  <a:srgbClr val="000000"/>
                </a:solidFill>
                <a:latin typeface="Mardoto Heavy"/>
                <a:ea typeface="Mardoto Heavy"/>
                <a:cs typeface="Mardoto Heavy"/>
                <a:sym typeface="Mardoto Heavy"/>
              </a:rPr>
              <a:t>5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840769" y="4597506"/>
            <a:ext cx="2850998" cy="5018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59"/>
              </a:lnSpc>
              <a:spcBef>
                <a:spcPct val="0"/>
              </a:spcBef>
            </a:pPr>
            <a:r>
              <a:rPr lang="en-US" sz="2899">
                <a:solidFill>
                  <a:srgbClr val="FFFFFF"/>
                </a:solidFill>
                <a:latin typeface="Mardoto Heavy"/>
                <a:ea typeface="Mardoto Heavy"/>
                <a:cs typeface="Mardoto Heavy"/>
                <a:sym typeface="Mardoto Heavy"/>
              </a:rPr>
              <a:t>The Good Bowl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840769" y="5160713"/>
            <a:ext cx="2607813" cy="9110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317"/>
              </a:lnSpc>
            </a:pPr>
            <a:r>
              <a:rPr lang="en-US" sz="1655">
                <a:solidFill>
                  <a:srgbClr val="FFFFFF"/>
                </a:solidFill>
                <a:latin typeface="Futura Bold"/>
                <a:ea typeface="Futura Bold"/>
                <a:cs typeface="Futura Bold"/>
                <a:sym typeface="Futura Bold"/>
              </a:rPr>
              <a:t>Specializes in bowls with a variety of healthy and gourmet ingredients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5078551" y="4597506"/>
            <a:ext cx="918208" cy="5270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73"/>
              </a:lnSpc>
              <a:spcBef>
                <a:spcPct val="0"/>
              </a:spcBef>
            </a:pPr>
            <a:r>
              <a:rPr lang="en-US" sz="3052">
                <a:solidFill>
                  <a:srgbClr val="000000"/>
                </a:solidFill>
                <a:latin typeface="Mardoto Heavy"/>
                <a:ea typeface="Mardoto Heavy"/>
                <a:cs typeface="Mardoto Heavy"/>
                <a:sym typeface="Mardoto Heavy"/>
              </a:rPr>
              <a:t>6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6113053" y="4597506"/>
            <a:ext cx="2850998" cy="5018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59"/>
              </a:lnSpc>
              <a:spcBef>
                <a:spcPct val="0"/>
              </a:spcBef>
            </a:pPr>
            <a:r>
              <a:rPr lang="en-US" sz="2899">
                <a:solidFill>
                  <a:srgbClr val="FFFFFF"/>
                </a:solidFill>
                <a:latin typeface="Mardoto Heavy"/>
                <a:ea typeface="Mardoto Heavy"/>
                <a:cs typeface="Mardoto Heavy"/>
                <a:sym typeface="Mardoto Heavy"/>
              </a:rPr>
              <a:t>LunchBox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6113053" y="5160713"/>
            <a:ext cx="2607813" cy="9110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317"/>
              </a:lnSpc>
            </a:pPr>
            <a:r>
              <a:rPr lang="en-US" sz="1655">
                <a:solidFill>
                  <a:srgbClr val="FFFFFF"/>
                </a:solidFill>
                <a:latin typeface="Futura Bold"/>
                <a:ea typeface="Futura Bold"/>
                <a:cs typeface="Futura Bold"/>
                <a:sym typeface="Futura Bold"/>
              </a:rPr>
              <a:t>Offers a range of Indian and international meal options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9468847" y="4597506"/>
            <a:ext cx="918208" cy="5270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73"/>
              </a:lnSpc>
              <a:spcBef>
                <a:spcPct val="0"/>
              </a:spcBef>
            </a:pPr>
            <a:r>
              <a:rPr lang="en-US" sz="3052">
                <a:solidFill>
                  <a:srgbClr val="000000"/>
                </a:solidFill>
                <a:latin typeface="Mardoto Heavy"/>
                <a:ea typeface="Mardoto Heavy"/>
                <a:cs typeface="Mardoto Heavy"/>
                <a:sym typeface="Mardoto Heavy"/>
              </a:rPr>
              <a:t>7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0503348" y="4597506"/>
            <a:ext cx="2850998" cy="5018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59"/>
              </a:lnSpc>
              <a:spcBef>
                <a:spcPct val="0"/>
              </a:spcBef>
            </a:pPr>
            <a:r>
              <a:rPr lang="en-US" sz="2899">
                <a:solidFill>
                  <a:srgbClr val="FFFFFF"/>
                </a:solidFill>
                <a:latin typeface="Mardoto Heavy"/>
                <a:ea typeface="Mardoto Heavy"/>
                <a:cs typeface="Mardoto Heavy"/>
                <a:sym typeface="Mardoto Heavy"/>
              </a:rPr>
              <a:t>Sweetstuff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0503348" y="5160713"/>
            <a:ext cx="2607813" cy="6187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317"/>
              </a:lnSpc>
            </a:pPr>
            <a:r>
              <a:rPr lang="en-US" sz="1655">
                <a:solidFill>
                  <a:srgbClr val="FFFFFF"/>
                </a:solidFill>
                <a:latin typeface="Futura Bold"/>
                <a:ea typeface="Futura Bold"/>
                <a:cs typeface="Futura Bold"/>
                <a:sym typeface="Futura Bold"/>
              </a:rPr>
              <a:t>Provides a range of desserts and sweet treats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3587329" y="4597506"/>
            <a:ext cx="918208" cy="5270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73"/>
              </a:lnSpc>
              <a:spcBef>
                <a:spcPct val="0"/>
              </a:spcBef>
            </a:pPr>
            <a:r>
              <a:rPr lang="en-US" sz="3052">
                <a:solidFill>
                  <a:srgbClr val="000000"/>
                </a:solidFill>
                <a:latin typeface="Mardoto Heavy"/>
                <a:ea typeface="Mardoto Heavy"/>
                <a:cs typeface="Mardoto Heavy"/>
                <a:sym typeface="Mardoto Heavy"/>
              </a:rPr>
              <a:t>8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4621830" y="4597506"/>
            <a:ext cx="2850998" cy="5018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59"/>
              </a:lnSpc>
              <a:spcBef>
                <a:spcPct val="0"/>
              </a:spcBef>
            </a:pPr>
            <a:r>
              <a:rPr lang="en-US" sz="2899">
                <a:solidFill>
                  <a:srgbClr val="FFFFFF"/>
                </a:solidFill>
                <a:latin typeface="Mardoto Heavy"/>
                <a:ea typeface="Mardoto Heavy"/>
                <a:cs typeface="Mardoto Heavy"/>
                <a:sym typeface="Mardoto Heavy"/>
              </a:rPr>
              <a:t>Biryani By Kilo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4621830" y="5160713"/>
            <a:ext cx="2607813" cy="9110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317"/>
              </a:lnSpc>
            </a:pPr>
            <a:r>
              <a:rPr lang="en-US" sz="1655">
                <a:solidFill>
                  <a:srgbClr val="FFFFFF"/>
                </a:solidFill>
                <a:latin typeface="Futura Bold"/>
                <a:ea typeface="Futura Bold"/>
                <a:cs typeface="Futura Bold"/>
                <a:sym typeface="Futura Bold"/>
              </a:rPr>
              <a:t>Specializes in biryani and offers both traditional and innovative variations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2190554" y="6297694"/>
            <a:ext cx="13856775" cy="866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sz="5600">
                <a:solidFill>
                  <a:srgbClr val="FFFFFF"/>
                </a:solidFill>
                <a:latin typeface="Mardoto Italics"/>
                <a:ea typeface="Mardoto Italics"/>
                <a:cs typeface="Mardoto Italics"/>
                <a:sym typeface="Mardoto Italics"/>
              </a:rPr>
              <a:t>Key Details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743256" y="8107020"/>
            <a:ext cx="3922941" cy="7296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61"/>
              </a:lnSpc>
            </a:pPr>
            <a:r>
              <a:rPr lang="en-US" sz="3829">
                <a:solidFill>
                  <a:srgbClr val="FFFFFF"/>
                </a:solidFill>
                <a:latin typeface="Futura Bold"/>
                <a:ea typeface="Futura Bold"/>
                <a:cs typeface="Futura Bold"/>
                <a:sym typeface="Futura Bold"/>
              </a:rPr>
              <a:t>₹1,300+ crores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330901" y="7603360"/>
            <a:ext cx="4747650" cy="436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154"/>
              </a:lnSpc>
              <a:spcBef>
                <a:spcPct val="0"/>
              </a:spcBef>
            </a:pPr>
            <a:r>
              <a:rPr lang="en-US" sz="2252">
                <a:solidFill>
                  <a:srgbClr val="FFFFFF"/>
                </a:solidFill>
                <a:latin typeface="Futura"/>
                <a:ea typeface="Futura"/>
                <a:cs typeface="Futura"/>
                <a:sym typeface="Futura"/>
              </a:rPr>
              <a:t>REVENUE - 2024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3712622" y="8107020"/>
            <a:ext cx="5403164" cy="7296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61"/>
              </a:lnSpc>
            </a:pPr>
            <a:r>
              <a:rPr lang="en-US" sz="3829">
                <a:solidFill>
                  <a:srgbClr val="FFFFFF"/>
                </a:solidFill>
                <a:latin typeface="Futura Bold"/>
                <a:ea typeface="Futura Bold"/>
                <a:cs typeface="Futura Bold"/>
                <a:sym typeface="Futura Bold"/>
              </a:rPr>
              <a:t>400+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3144675" y="7603360"/>
            <a:ext cx="6539056" cy="436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154"/>
              </a:lnSpc>
              <a:spcBef>
                <a:spcPct val="0"/>
              </a:spcBef>
            </a:pPr>
            <a:r>
              <a:rPr lang="en-US" sz="2252">
                <a:solidFill>
                  <a:srgbClr val="FFFFFF"/>
                </a:solidFill>
                <a:latin typeface="Futura"/>
                <a:ea typeface="Futura"/>
                <a:cs typeface="Futura"/>
                <a:sym typeface="Futura"/>
              </a:rPr>
              <a:t>NUMBER OF KITCHENS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13523516" y="8096754"/>
            <a:ext cx="3922941" cy="7296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61"/>
              </a:lnSpc>
            </a:pPr>
            <a:r>
              <a:rPr lang="en-US" sz="3829">
                <a:solidFill>
                  <a:srgbClr val="FFFFFF"/>
                </a:solidFill>
                <a:latin typeface="Futura Bold"/>
                <a:ea typeface="Futura Bold"/>
                <a:cs typeface="Futura Bold"/>
                <a:sym typeface="Futura Bold"/>
              </a:rPr>
              <a:t>10+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13111161" y="7593094"/>
            <a:ext cx="4747650" cy="436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154"/>
              </a:lnSpc>
              <a:spcBef>
                <a:spcPct val="0"/>
              </a:spcBef>
            </a:pPr>
            <a:r>
              <a:rPr lang="en-US" sz="2252">
                <a:solidFill>
                  <a:srgbClr val="FFFFFF"/>
                </a:solidFill>
                <a:latin typeface="Futura"/>
                <a:ea typeface="Futura"/>
                <a:cs typeface="Futura"/>
                <a:sym typeface="Futura"/>
              </a:rPr>
              <a:t>NUMBER OF BRANDS</a:t>
            </a:r>
          </a:p>
        </p:txBody>
      </p:sp>
      <p:sp>
        <p:nvSpPr>
          <p:cNvPr id="44" name="AutoShape 44"/>
          <p:cNvSpPr/>
          <p:nvPr/>
        </p:nvSpPr>
        <p:spPr>
          <a:xfrm>
            <a:off x="5897880" y="2048397"/>
            <a:ext cx="6492240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45" name="AutoShape 45"/>
          <p:cNvSpPr/>
          <p:nvPr/>
        </p:nvSpPr>
        <p:spPr>
          <a:xfrm>
            <a:off x="7386181" y="7164469"/>
            <a:ext cx="3405154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46" name="TextBox 46"/>
          <p:cNvSpPr txBox="1"/>
          <p:nvPr/>
        </p:nvSpPr>
        <p:spPr>
          <a:xfrm>
            <a:off x="8354654" y="8240004"/>
            <a:ext cx="5403164" cy="5377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61"/>
              </a:lnSpc>
            </a:pPr>
            <a:r>
              <a:rPr lang="en-US" sz="2829">
                <a:solidFill>
                  <a:srgbClr val="FFFFFF"/>
                </a:solidFill>
                <a:latin typeface="Futura Bold"/>
                <a:ea typeface="Futura Bold"/>
                <a:cs typeface="Futura Bold"/>
                <a:sym typeface="Futura Bold"/>
              </a:rPr>
              <a:t>Swiggy, Zomato, Fresh Menu etc..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7786707" y="7574044"/>
            <a:ext cx="6539056" cy="436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154"/>
              </a:lnSpc>
              <a:spcBef>
                <a:spcPct val="0"/>
              </a:spcBef>
            </a:pPr>
            <a:r>
              <a:rPr lang="en-US" sz="2252">
                <a:solidFill>
                  <a:srgbClr val="FFFFFF"/>
                </a:solidFill>
                <a:latin typeface="Futura"/>
                <a:ea typeface="Futura"/>
                <a:cs typeface="Futura"/>
                <a:sym typeface="Futura"/>
              </a:rPr>
              <a:t>POTENTIAL COMPETITORS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7A4789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5971651" y="1396544"/>
            <a:ext cx="5794096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1190881" y="2213568"/>
            <a:ext cx="953494" cy="953494"/>
          </a:xfrm>
          <a:custGeom>
            <a:avLst/>
            <a:gdLst/>
            <a:ahLst/>
            <a:cxnLst/>
            <a:rect l="l" t="t" r="r" b="b"/>
            <a:pathLst>
              <a:path w="953494" h="953494">
                <a:moveTo>
                  <a:pt x="0" y="0"/>
                </a:moveTo>
                <a:lnTo>
                  <a:pt x="953494" y="0"/>
                </a:lnTo>
                <a:lnTo>
                  <a:pt x="953494" y="953495"/>
                </a:lnTo>
                <a:lnTo>
                  <a:pt x="0" y="9534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8127822" y="2408870"/>
            <a:ext cx="566696" cy="566696"/>
          </a:xfrm>
          <a:custGeom>
            <a:avLst/>
            <a:gdLst/>
            <a:ahLst/>
            <a:cxnLst/>
            <a:rect l="l" t="t" r="r" b="b"/>
            <a:pathLst>
              <a:path w="566696" h="566696">
                <a:moveTo>
                  <a:pt x="0" y="0"/>
                </a:moveTo>
                <a:lnTo>
                  <a:pt x="566696" y="0"/>
                </a:lnTo>
                <a:lnTo>
                  <a:pt x="566696" y="566696"/>
                </a:lnTo>
                <a:lnTo>
                  <a:pt x="0" y="5666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>
            <a:off x="8858594" y="2408870"/>
            <a:ext cx="566696" cy="566696"/>
          </a:xfrm>
          <a:custGeom>
            <a:avLst/>
            <a:gdLst/>
            <a:ahLst/>
            <a:cxnLst/>
            <a:rect l="l" t="t" r="r" b="b"/>
            <a:pathLst>
              <a:path w="566696" h="566696">
                <a:moveTo>
                  <a:pt x="0" y="0"/>
                </a:moveTo>
                <a:lnTo>
                  <a:pt x="566696" y="0"/>
                </a:lnTo>
                <a:lnTo>
                  <a:pt x="566696" y="566696"/>
                </a:lnTo>
                <a:lnTo>
                  <a:pt x="0" y="56669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>
            <a:off x="9584578" y="2408870"/>
            <a:ext cx="566696" cy="566696"/>
          </a:xfrm>
          <a:custGeom>
            <a:avLst/>
            <a:gdLst/>
            <a:ahLst/>
            <a:cxnLst/>
            <a:rect l="l" t="t" r="r" b="b"/>
            <a:pathLst>
              <a:path w="566696" h="566696">
                <a:moveTo>
                  <a:pt x="0" y="0"/>
                </a:moveTo>
                <a:lnTo>
                  <a:pt x="566696" y="0"/>
                </a:lnTo>
                <a:lnTo>
                  <a:pt x="566696" y="566696"/>
                </a:lnTo>
                <a:lnTo>
                  <a:pt x="0" y="56669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Freeform 7"/>
          <p:cNvSpPr/>
          <p:nvPr/>
        </p:nvSpPr>
        <p:spPr>
          <a:xfrm>
            <a:off x="1190881" y="4117493"/>
            <a:ext cx="953494" cy="953494"/>
          </a:xfrm>
          <a:custGeom>
            <a:avLst/>
            <a:gdLst/>
            <a:ahLst/>
            <a:cxnLst/>
            <a:rect l="l" t="t" r="r" b="b"/>
            <a:pathLst>
              <a:path w="953494" h="953494">
                <a:moveTo>
                  <a:pt x="0" y="0"/>
                </a:moveTo>
                <a:lnTo>
                  <a:pt x="953494" y="0"/>
                </a:lnTo>
                <a:lnTo>
                  <a:pt x="953494" y="953494"/>
                </a:lnTo>
                <a:lnTo>
                  <a:pt x="0" y="9534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" name="TextBox 8"/>
          <p:cNvSpPr txBox="1"/>
          <p:nvPr/>
        </p:nvSpPr>
        <p:spPr>
          <a:xfrm>
            <a:off x="2468399" y="4188200"/>
            <a:ext cx="6390195" cy="691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49"/>
              </a:lnSpc>
              <a:spcBef>
                <a:spcPct val="0"/>
              </a:spcBef>
            </a:pPr>
            <a:r>
              <a:rPr lang="en-US" sz="4035">
                <a:solidFill>
                  <a:srgbClr val="FFFFFF"/>
                </a:solidFill>
                <a:latin typeface="Mardoto Heavy"/>
                <a:ea typeface="Mardoto Heavy"/>
                <a:cs typeface="Mardoto Heavy"/>
                <a:sym typeface="Mardoto Heavy"/>
              </a:rPr>
              <a:t>Threat of New Entrants</a:t>
            </a:r>
          </a:p>
        </p:txBody>
      </p:sp>
      <p:sp>
        <p:nvSpPr>
          <p:cNvPr id="9" name="Freeform 9"/>
          <p:cNvSpPr/>
          <p:nvPr/>
        </p:nvSpPr>
        <p:spPr>
          <a:xfrm>
            <a:off x="8130216" y="4273925"/>
            <a:ext cx="566696" cy="566696"/>
          </a:xfrm>
          <a:custGeom>
            <a:avLst/>
            <a:gdLst/>
            <a:ahLst/>
            <a:cxnLst/>
            <a:rect l="l" t="t" r="r" b="b"/>
            <a:pathLst>
              <a:path w="566696" h="566696">
                <a:moveTo>
                  <a:pt x="0" y="0"/>
                </a:moveTo>
                <a:lnTo>
                  <a:pt x="566696" y="0"/>
                </a:lnTo>
                <a:lnTo>
                  <a:pt x="566696" y="566696"/>
                </a:lnTo>
                <a:lnTo>
                  <a:pt x="0" y="5666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0" name="Freeform 10"/>
          <p:cNvSpPr/>
          <p:nvPr/>
        </p:nvSpPr>
        <p:spPr>
          <a:xfrm>
            <a:off x="8860988" y="4273925"/>
            <a:ext cx="566696" cy="566696"/>
          </a:xfrm>
          <a:custGeom>
            <a:avLst/>
            <a:gdLst/>
            <a:ahLst/>
            <a:cxnLst/>
            <a:rect l="l" t="t" r="r" b="b"/>
            <a:pathLst>
              <a:path w="566696" h="566696">
                <a:moveTo>
                  <a:pt x="0" y="0"/>
                </a:moveTo>
                <a:lnTo>
                  <a:pt x="566696" y="0"/>
                </a:lnTo>
                <a:lnTo>
                  <a:pt x="566696" y="566696"/>
                </a:lnTo>
                <a:lnTo>
                  <a:pt x="0" y="56669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1" name="Freeform 11"/>
          <p:cNvSpPr/>
          <p:nvPr/>
        </p:nvSpPr>
        <p:spPr>
          <a:xfrm>
            <a:off x="9586972" y="4273925"/>
            <a:ext cx="566696" cy="566696"/>
          </a:xfrm>
          <a:custGeom>
            <a:avLst/>
            <a:gdLst/>
            <a:ahLst/>
            <a:cxnLst/>
            <a:rect l="l" t="t" r="r" b="b"/>
            <a:pathLst>
              <a:path w="566696" h="566696">
                <a:moveTo>
                  <a:pt x="0" y="0"/>
                </a:moveTo>
                <a:lnTo>
                  <a:pt x="566696" y="0"/>
                </a:lnTo>
                <a:lnTo>
                  <a:pt x="566696" y="566696"/>
                </a:lnTo>
                <a:lnTo>
                  <a:pt x="0" y="56669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12" name="Group 12"/>
          <p:cNvGrpSpPr/>
          <p:nvPr/>
        </p:nvGrpSpPr>
        <p:grpSpPr>
          <a:xfrm rot="-10800000">
            <a:off x="9665134" y="2895778"/>
            <a:ext cx="405584" cy="354886"/>
            <a:chOff x="0" y="0"/>
            <a:chExt cx="812800" cy="7112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711200"/>
                  </a:moveTo>
                  <a:lnTo>
                    <a:pt x="812800" y="0"/>
                  </a:lnTo>
                  <a:lnTo>
                    <a:pt x="0" y="0"/>
                  </a:lnTo>
                  <a:lnTo>
                    <a:pt x="406400" y="7112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127000" y="12700"/>
              <a:ext cx="558800" cy="368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3196010" y="567869"/>
            <a:ext cx="11442900" cy="828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99"/>
              </a:lnSpc>
            </a:pPr>
            <a:r>
              <a:rPr lang="en-US" sz="5499">
                <a:solidFill>
                  <a:srgbClr val="FFFFFF"/>
                </a:solidFill>
                <a:latin typeface="Mardoto Italics"/>
                <a:ea typeface="Mardoto Italics"/>
                <a:cs typeface="Mardoto Italics"/>
                <a:sym typeface="Mardoto Italics"/>
              </a:rPr>
              <a:t>PORTER's 5 forces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28700" y="2284275"/>
            <a:ext cx="1277855" cy="7263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46"/>
              </a:lnSpc>
              <a:spcBef>
                <a:spcPct val="0"/>
              </a:spcBef>
            </a:pPr>
            <a:r>
              <a:rPr lang="en-US" sz="4247">
                <a:solidFill>
                  <a:srgbClr val="000000"/>
                </a:solidFill>
                <a:latin typeface="Mardoto Heavy"/>
                <a:ea typeface="Mardoto Heavy"/>
                <a:cs typeface="Mardoto Heavy"/>
                <a:sym typeface="Mardoto Heavy"/>
              </a:rPr>
              <a:t>1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468399" y="2284275"/>
            <a:ext cx="4873494" cy="691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49"/>
              </a:lnSpc>
              <a:spcBef>
                <a:spcPct val="0"/>
              </a:spcBef>
            </a:pPr>
            <a:r>
              <a:rPr lang="en-US" sz="4035">
                <a:solidFill>
                  <a:srgbClr val="FFFFFF"/>
                </a:solidFill>
                <a:latin typeface="Mardoto Heavy"/>
                <a:ea typeface="Mardoto Heavy"/>
                <a:cs typeface="Mardoto Heavy"/>
                <a:sym typeface="Mardoto Heavy"/>
              </a:rPr>
              <a:t>Competitive Rivalry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174378" y="2886805"/>
            <a:ext cx="5417527" cy="1114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just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Futura"/>
                <a:ea typeface="Futura"/>
                <a:cs typeface="Futura"/>
                <a:sym typeface="Futura"/>
              </a:rPr>
              <a:t>Presence of many players in the market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28700" y="4188200"/>
            <a:ext cx="1277855" cy="7263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46"/>
              </a:lnSpc>
              <a:spcBef>
                <a:spcPct val="0"/>
              </a:spcBef>
            </a:pPr>
            <a:r>
              <a:rPr lang="en-US" sz="4247">
                <a:solidFill>
                  <a:srgbClr val="000000"/>
                </a:solidFill>
                <a:latin typeface="Mardoto Heavy"/>
                <a:ea typeface="Mardoto Heavy"/>
                <a:cs typeface="Mardoto Heavy"/>
                <a:sym typeface="Mardoto Heavy"/>
              </a:rPr>
              <a:t>2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174378" y="4790730"/>
            <a:ext cx="5417527" cy="1114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just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Futura"/>
                <a:ea typeface="Futura"/>
                <a:cs typeface="Futura"/>
                <a:sym typeface="Futura"/>
              </a:rPr>
              <a:t>Relatively high due to lower capital requirements</a:t>
            </a:r>
          </a:p>
        </p:txBody>
      </p:sp>
      <p:grpSp>
        <p:nvGrpSpPr>
          <p:cNvPr id="21" name="Group 21"/>
          <p:cNvGrpSpPr/>
          <p:nvPr/>
        </p:nvGrpSpPr>
        <p:grpSpPr>
          <a:xfrm rot="-10800000">
            <a:off x="9647035" y="4729162"/>
            <a:ext cx="405584" cy="354886"/>
            <a:chOff x="0" y="0"/>
            <a:chExt cx="812800" cy="7112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711200"/>
                  </a:moveTo>
                  <a:lnTo>
                    <a:pt x="812800" y="0"/>
                  </a:lnTo>
                  <a:lnTo>
                    <a:pt x="0" y="0"/>
                  </a:lnTo>
                  <a:lnTo>
                    <a:pt x="406400" y="7112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127000" y="12700"/>
              <a:ext cx="558800" cy="368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9584578" y="5074918"/>
            <a:ext cx="530496" cy="3216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28"/>
              </a:lnSpc>
            </a:pPr>
            <a:r>
              <a:rPr lang="en-US" sz="1734">
                <a:solidFill>
                  <a:srgbClr val="FFFFFF"/>
                </a:solidFill>
                <a:latin typeface="Futura Bold"/>
                <a:ea typeface="Futura Bold"/>
                <a:cs typeface="Futura Bold"/>
                <a:sym typeface="Futura Bold"/>
              </a:rPr>
              <a:t>High</a:t>
            </a:r>
          </a:p>
        </p:txBody>
      </p:sp>
      <p:sp>
        <p:nvSpPr>
          <p:cNvPr id="25" name="Freeform 25"/>
          <p:cNvSpPr/>
          <p:nvPr/>
        </p:nvSpPr>
        <p:spPr>
          <a:xfrm>
            <a:off x="1190881" y="6171855"/>
            <a:ext cx="953494" cy="953494"/>
          </a:xfrm>
          <a:custGeom>
            <a:avLst/>
            <a:gdLst/>
            <a:ahLst/>
            <a:cxnLst/>
            <a:rect l="l" t="t" r="r" b="b"/>
            <a:pathLst>
              <a:path w="953494" h="953494">
                <a:moveTo>
                  <a:pt x="0" y="0"/>
                </a:moveTo>
                <a:lnTo>
                  <a:pt x="953494" y="0"/>
                </a:lnTo>
                <a:lnTo>
                  <a:pt x="953494" y="953494"/>
                </a:lnTo>
                <a:lnTo>
                  <a:pt x="0" y="9534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6" name="TextBox 26"/>
          <p:cNvSpPr txBox="1"/>
          <p:nvPr/>
        </p:nvSpPr>
        <p:spPr>
          <a:xfrm>
            <a:off x="2468399" y="6366387"/>
            <a:ext cx="5393673" cy="11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17"/>
              </a:lnSpc>
            </a:pPr>
            <a:r>
              <a:rPr lang="en-US" sz="4035">
                <a:solidFill>
                  <a:srgbClr val="FFFFFF"/>
                </a:solidFill>
                <a:latin typeface="Mardoto Heavy"/>
                <a:ea typeface="Mardoto Heavy"/>
                <a:cs typeface="Mardoto Heavy"/>
                <a:sym typeface="Mardoto Heavy"/>
              </a:rPr>
              <a:t>Bargaining Power of Suppliers</a:t>
            </a:r>
          </a:p>
        </p:txBody>
      </p:sp>
      <p:sp>
        <p:nvSpPr>
          <p:cNvPr id="27" name="Freeform 27"/>
          <p:cNvSpPr/>
          <p:nvPr/>
        </p:nvSpPr>
        <p:spPr>
          <a:xfrm>
            <a:off x="8109722" y="6278019"/>
            <a:ext cx="566696" cy="566696"/>
          </a:xfrm>
          <a:custGeom>
            <a:avLst/>
            <a:gdLst/>
            <a:ahLst/>
            <a:cxnLst/>
            <a:rect l="l" t="t" r="r" b="b"/>
            <a:pathLst>
              <a:path w="566696" h="566696">
                <a:moveTo>
                  <a:pt x="0" y="0"/>
                </a:moveTo>
                <a:lnTo>
                  <a:pt x="566696" y="0"/>
                </a:lnTo>
                <a:lnTo>
                  <a:pt x="566696" y="566695"/>
                </a:lnTo>
                <a:lnTo>
                  <a:pt x="0" y="5666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8" name="Freeform 28"/>
          <p:cNvSpPr/>
          <p:nvPr/>
        </p:nvSpPr>
        <p:spPr>
          <a:xfrm>
            <a:off x="8840495" y="6278019"/>
            <a:ext cx="566696" cy="566696"/>
          </a:xfrm>
          <a:custGeom>
            <a:avLst/>
            <a:gdLst/>
            <a:ahLst/>
            <a:cxnLst/>
            <a:rect l="l" t="t" r="r" b="b"/>
            <a:pathLst>
              <a:path w="566696" h="566696">
                <a:moveTo>
                  <a:pt x="0" y="0"/>
                </a:moveTo>
                <a:lnTo>
                  <a:pt x="566695" y="0"/>
                </a:lnTo>
                <a:lnTo>
                  <a:pt x="566695" y="566695"/>
                </a:lnTo>
                <a:lnTo>
                  <a:pt x="0" y="5666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9" name="Freeform 29"/>
          <p:cNvSpPr/>
          <p:nvPr/>
        </p:nvSpPr>
        <p:spPr>
          <a:xfrm>
            <a:off x="9566479" y="6278019"/>
            <a:ext cx="566696" cy="566696"/>
          </a:xfrm>
          <a:custGeom>
            <a:avLst/>
            <a:gdLst/>
            <a:ahLst/>
            <a:cxnLst/>
            <a:rect l="l" t="t" r="r" b="b"/>
            <a:pathLst>
              <a:path w="566696" h="566696">
                <a:moveTo>
                  <a:pt x="0" y="0"/>
                </a:moveTo>
                <a:lnTo>
                  <a:pt x="566696" y="0"/>
                </a:lnTo>
                <a:lnTo>
                  <a:pt x="566696" y="566695"/>
                </a:lnTo>
                <a:lnTo>
                  <a:pt x="0" y="56669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0" name="TextBox 30"/>
          <p:cNvSpPr txBox="1"/>
          <p:nvPr/>
        </p:nvSpPr>
        <p:spPr>
          <a:xfrm>
            <a:off x="1028700" y="6242562"/>
            <a:ext cx="1277855" cy="7263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46"/>
              </a:lnSpc>
              <a:spcBef>
                <a:spcPct val="0"/>
              </a:spcBef>
            </a:pPr>
            <a:r>
              <a:rPr lang="en-US" sz="4247">
                <a:solidFill>
                  <a:srgbClr val="000000"/>
                </a:solidFill>
                <a:latin typeface="Mardoto Heavy"/>
                <a:ea typeface="Mardoto Heavy"/>
                <a:cs typeface="Mardoto Heavy"/>
                <a:sym typeface="Mardoto Heavy"/>
              </a:rPr>
              <a:t>3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2174378" y="7537912"/>
            <a:ext cx="7121129" cy="9536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56766" lvl="1" indent="-278383" algn="just">
              <a:lnSpc>
                <a:spcPts val="3610"/>
              </a:lnSpc>
              <a:buFont typeface="Arial"/>
              <a:buChar char="•"/>
            </a:pPr>
            <a:r>
              <a:rPr lang="en-US" sz="2578">
                <a:solidFill>
                  <a:srgbClr val="FFFFFF"/>
                </a:solidFill>
                <a:latin typeface="Futura"/>
                <a:ea typeface="Futura"/>
                <a:cs typeface="Futura"/>
                <a:sym typeface="Futura"/>
              </a:rPr>
              <a:t>Has some bargaining power but is still subject to fluctuations in supplier terms and prices</a:t>
            </a:r>
          </a:p>
        </p:txBody>
      </p:sp>
      <p:grpSp>
        <p:nvGrpSpPr>
          <p:cNvPr id="32" name="Group 32"/>
          <p:cNvGrpSpPr/>
          <p:nvPr/>
        </p:nvGrpSpPr>
        <p:grpSpPr>
          <a:xfrm rot="-10800000">
            <a:off x="8917459" y="6715101"/>
            <a:ext cx="405584" cy="354886"/>
            <a:chOff x="0" y="0"/>
            <a:chExt cx="812800" cy="711200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711200"/>
                  </a:moveTo>
                  <a:lnTo>
                    <a:pt x="812800" y="0"/>
                  </a:lnTo>
                  <a:lnTo>
                    <a:pt x="0" y="0"/>
                  </a:lnTo>
                  <a:lnTo>
                    <a:pt x="406400" y="7112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127000" y="12700"/>
              <a:ext cx="558800" cy="368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5" name="TextBox 35"/>
          <p:cNvSpPr txBox="1"/>
          <p:nvPr/>
        </p:nvSpPr>
        <p:spPr>
          <a:xfrm>
            <a:off x="8626431" y="7060857"/>
            <a:ext cx="994824" cy="3216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28"/>
              </a:lnSpc>
            </a:pPr>
            <a:r>
              <a:rPr lang="en-US" sz="1734">
                <a:solidFill>
                  <a:srgbClr val="FFFFFF"/>
                </a:solidFill>
                <a:latin typeface="Futura Bold"/>
                <a:ea typeface="Futura Bold"/>
                <a:cs typeface="Futura Bold"/>
                <a:sym typeface="Futura Bold"/>
              </a:rPr>
              <a:t>Moderate</a:t>
            </a:r>
          </a:p>
        </p:txBody>
      </p:sp>
      <p:sp>
        <p:nvSpPr>
          <p:cNvPr id="36" name="AutoShape 36"/>
          <p:cNvSpPr/>
          <p:nvPr/>
        </p:nvSpPr>
        <p:spPr>
          <a:xfrm>
            <a:off x="10602448" y="2213568"/>
            <a:ext cx="0" cy="6630394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37" name="Freeform 37"/>
          <p:cNvSpPr/>
          <p:nvPr/>
        </p:nvSpPr>
        <p:spPr>
          <a:xfrm>
            <a:off x="10812253" y="2257161"/>
            <a:ext cx="953494" cy="953494"/>
          </a:xfrm>
          <a:custGeom>
            <a:avLst/>
            <a:gdLst/>
            <a:ahLst/>
            <a:cxnLst/>
            <a:rect l="l" t="t" r="r" b="b"/>
            <a:pathLst>
              <a:path w="953494" h="953494">
                <a:moveTo>
                  <a:pt x="0" y="0"/>
                </a:moveTo>
                <a:lnTo>
                  <a:pt x="953495" y="0"/>
                </a:lnTo>
                <a:lnTo>
                  <a:pt x="953495" y="953495"/>
                </a:lnTo>
                <a:lnTo>
                  <a:pt x="0" y="9534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8" name="TextBox 38"/>
          <p:cNvSpPr txBox="1"/>
          <p:nvPr/>
        </p:nvSpPr>
        <p:spPr>
          <a:xfrm>
            <a:off x="10650073" y="2327869"/>
            <a:ext cx="1277855" cy="7263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46"/>
              </a:lnSpc>
              <a:spcBef>
                <a:spcPct val="0"/>
              </a:spcBef>
            </a:pPr>
            <a:r>
              <a:rPr lang="en-US" sz="4247">
                <a:solidFill>
                  <a:srgbClr val="000000"/>
                </a:solidFill>
                <a:latin typeface="Mardoto Heavy"/>
                <a:ea typeface="Mardoto Heavy"/>
                <a:cs typeface="Mardoto Heavy"/>
                <a:sym typeface="Mardoto Heavy"/>
              </a:rPr>
              <a:t>4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1927673" y="2303325"/>
            <a:ext cx="3282878" cy="1091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89"/>
              </a:lnSpc>
              <a:spcBef>
                <a:spcPct val="0"/>
              </a:spcBef>
            </a:pPr>
            <a:r>
              <a:rPr lang="en-US" sz="3135">
                <a:solidFill>
                  <a:srgbClr val="FFFFFF"/>
                </a:solidFill>
                <a:latin typeface="Mardoto Heavy"/>
                <a:ea typeface="Mardoto Heavy"/>
                <a:cs typeface="Mardoto Heavy"/>
                <a:sym typeface="Mardoto Heavy"/>
              </a:rPr>
              <a:t>Bargaining Power of Customers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1289000" y="3493768"/>
            <a:ext cx="5570719" cy="1647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just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Futura"/>
                <a:ea typeface="Futura"/>
                <a:cs typeface="Futura"/>
                <a:sym typeface="Futura"/>
              </a:rPr>
              <a:t>Customers have many food delivery options and can easily switch between brands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9605072" y="3240030"/>
            <a:ext cx="530496" cy="3216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28"/>
              </a:lnSpc>
            </a:pPr>
            <a:r>
              <a:rPr lang="en-US" sz="1734">
                <a:solidFill>
                  <a:srgbClr val="FFFFFF"/>
                </a:solidFill>
                <a:latin typeface="Futura Bold"/>
                <a:ea typeface="Futura Bold"/>
                <a:cs typeface="Futura Bold"/>
                <a:sym typeface="Futura Bold"/>
              </a:rPr>
              <a:t>High</a:t>
            </a:r>
          </a:p>
        </p:txBody>
      </p:sp>
      <p:sp>
        <p:nvSpPr>
          <p:cNvPr id="42" name="Freeform 42"/>
          <p:cNvSpPr/>
          <p:nvPr/>
        </p:nvSpPr>
        <p:spPr>
          <a:xfrm>
            <a:off x="15372476" y="2408870"/>
            <a:ext cx="566696" cy="566696"/>
          </a:xfrm>
          <a:custGeom>
            <a:avLst/>
            <a:gdLst/>
            <a:ahLst/>
            <a:cxnLst/>
            <a:rect l="l" t="t" r="r" b="b"/>
            <a:pathLst>
              <a:path w="566696" h="566696">
                <a:moveTo>
                  <a:pt x="0" y="0"/>
                </a:moveTo>
                <a:lnTo>
                  <a:pt x="566696" y="0"/>
                </a:lnTo>
                <a:lnTo>
                  <a:pt x="566696" y="566696"/>
                </a:lnTo>
                <a:lnTo>
                  <a:pt x="0" y="5666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3" name="Freeform 43"/>
          <p:cNvSpPr/>
          <p:nvPr/>
        </p:nvSpPr>
        <p:spPr>
          <a:xfrm>
            <a:off x="16103248" y="2408870"/>
            <a:ext cx="566696" cy="566696"/>
          </a:xfrm>
          <a:custGeom>
            <a:avLst/>
            <a:gdLst/>
            <a:ahLst/>
            <a:cxnLst/>
            <a:rect l="l" t="t" r="r" b="b"/>
            <a:pathLst>
              <a:path w="566696" h="566696">
                <a:moveTo>
                  <a:pt x="0" y="0"/>
                </a:moveTo>
                <a:lnTo>
                  <a:pt x="566696" y="0"/>
                </a:lnTo>
                <a:lnTo>
                  <a:pt x="566696" y="566696"/>
                </a:lnTo>
                <a:lnTo>
                  <a:pt x="0" y="56669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4" name="Freeform 44"/>
          <p:cNvSpPr/>
          <p:nvPr/>
        </p:nvSpPr>
        <p:spPr>
          <a:xfrm>
            <a:off x="16829232" y="2408870"/>
            <a:ext cx="566696" cy="566696"/>
          </a:xfrm>
          <a:custGeom>
            <a:avLst/>
            <a:gdLst/>
            <a:ahLst/>
            <a:cxnLst/>
            <a:rect l="l" t="t" r="r" b="b"/>
            <a:pathLst>
              <a:path w="566696" h="566696">
                <a:moveTo>
                  <a:pt x="0" y="0"/>
                </a:moveTo>
                <a:lnTo>
                  <a:pt x="566696" y="0"/>
                </a:lnTo>
                <a:lnTo>
                  <a:pt x="566696" y="566696"/>
                </a:lnTo>
                <a:lnTo>
                  <a:pt x="0" y="56669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45" name="Group 45"/>
          <p:cNvGrpSpPr/>
          <p:nvPr/>
        </p:nvGrpSpPr>
        <p:grpSpPr>
          <a:xfrm rot="-10800000">
            <a:off x="16909788" y="2895778"/>
            <a:ext cx="405584" cy="354886"/>
            <a:chOff x="0" y="0"/>
            <a:chExt cx="812800" cy="711200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711200"/>
                  </a:moveTo>
                  <a:lnTo>
                    <a:pt x="812800" y="0"/>
                  </a:lnTo>
                  <a:lnTo>
                    <a:pt x="0" y="0"/>
                  </a:lnTo>
                  <a:lnTo>
                    <a:pt x="406400" y="7112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47" name="TextBox 47"/>
            <p:cNvSpPr txBox="1"/>
            <p:nvPr/>
          </p:nvSpPr>
          <p:spPr>
            <a:xfrm>
              <a:off x="127000" y="12700"/>
              <a:ext cx="558800" cy="368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48" name="TextBox 48"/>
          <p:cNvSpPr txBox="1"/>
          <p:nvPr/>
        </p:nvSpPr>
        <p:spPr>
          <a:xfrm>
            <a:off x="16849726" y="3240030"/>
            <a:ext cx="530496" cy="3216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28"/>
              </a:lnSpc>
            </a:pPr>
            <a:r>
              <a:rPr lang="en-US" sz="1734">
                <a:solidFill>
                  <a:srgbClr val="FFFFFF"/>
                </a:solidFill>
                <a:latin typeface="Futura Bold"/>
                <a:ea typeface="Futura Bold"/>
                <a:cs typeface="Futura Bold"/>
                <a:sym typeface="Futura Bold"/>
              </a:rPr>
              <a:t>High</a:t>
            </a:r>
          </a:p>
        </p:txBody>
      </p:sp>
      <p:sp>
        <p:nvSpPr>
          <p:cNvPr id="49" name="Freeform 49"/>
          <p:cNvSpPr/>
          <p:nvPr/>
        </p:nvSpPr>
        <p:spPr>
          <a:xfrm>
            <a:off x="10863613" y="5450328"/>
            <a:ext cx="953494" cy="953494"/>
          </a:xfrm>
          <a:custGeom>
            <a:avLst/>
            <a:gdLst/>
            <a:ahLst/>
            <a:cxnLst/>
            <a:rect l="l" t="t" r="r" b="b"/>
            <a:pathLst>
              <a:path w="953494" h="953494">
                <a:moveTo>
                  <a:pt x="0" y="0"/>
                </a:moveTo>
                <a:lnTo>
                  <a:pt x="953494" y="0"/>
                </a:lnTo>
                <a:lnTo>
                  <a:pt x="953494" y="953495"/>
                </a:lnTo>
                <a:lnTo>
                  <a:pt x="0" y="9534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0" name="TextBox 50"/>
          <p:cNvSpPr txBox="1"/>
          <p:nvPr/>
        </p:nvSpPr>
        <p:spPr>
          <a:xfrm>
            <a:off x="10701432" y="5521036"/>
            <a:ext cx="1277855" cy="7263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46"/>
              </a:lnSpc>
              <a:spcBef>
                <a:spcPct val="0"/>
              </a:spcBef>
            </a:pPr>
            <a:r>
              <a:rPr lang="en-US" sz="4247">
                <a:solidFill>
                  <a:srgbClr val="000000"/>
                </a:solidFill>
                <a:latin typeface="Mardoto Heavy"/>
                <a:ea typeface="Mardoto Heavy"/>
                <a:cs typeface="Mardoto Heavy"/>
                <a:sym typeface="Mardoto Heavy"/>
              </a:rPr>
              <a:t>5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11979032" y="5535362"/>
            <a:ext cx="3282878" cy="11560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US" sz="2935">
                <a:solidFill>
                  <a:srgbClr val="FFFFFF"/>
                </a:solidFill>
                <a:latin typeface="Mardoto Heavy"/>
                <a:ea typeface="Mardoto Heavy"/>
                <a:cs typeface="Mardoto Heavy"/>
                <a:sym typeface="Mardoto Heavy"/>
              </a:rPr>
              <a:t>Threat of Substitutes</a:t>
            </a:r>
          </a:p>
          <a:p>
            <a:pPr algn="l">
              <a:lnSpc>
                <a:spcPts val="749"/>
              </a:lnSpc>
              <a:spcBef>
                <a:spcPct val="0"/>
              </a:spcBef>
            </a:pPr>
            <a:endParaRPr lang="en-US" sz="2935">
              <a:solidFill>
                <a:srgbClr val="FFFFFF"/>
              </a:solidFill>
              <a:latin typeface="Mardoto Heavy"/>
              <a:ea typeface="Mardoto Heavy"/>
              <a:cs typeface="Mardoto Heavy"/>
              <a:sym typeface="Mardoto Heavy"/>
            </a:endParaRPr>
          </a:p>
        </p:txBody>
      </p:sp>
      <p:sp>
        <p:nvSpPr>
          <p:cNvPr id="52" name="TextBox 52"/>
          <p:cNvSpPr txBox="1"/>
          <p:nvPr/>
        </p:nvSpPr>
        <p:spPr>
          <a:xfrm>
            <a:off x="11340360" y="6686935"/>
            <a:ext cx="5570719" cy="1647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just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Futura"/>
                <a:ea typeface="Futura"/>
                <a:cs typeface="Futura"/>
                <a:sym typeface="Futura"/>
              </a:rPr>
              <a:t>Customers might opt for substitutes based on price, quality, or health trends</a:t>
            </a:r>
          </a:p>
        </p:txBody>
      </p:sp>
      <p:sp>
        <p:nvSpPr>
          <p:cNvPr id="53" name="Freeform 53"/>
          <p:cNvSpPr/>
          <p:nvPr/>
        </p:nvSpPr>
        <p:spPr>
          <a:xfrm>
            <a:off x="15423835" y="5602037"/>
            <a:ext cx="566696" cy="566696"/>
          </a:xfrm>
          <a:custGeom>
            <a:avLst/>
            <a:gdLst/>
            <a:ahLst/>
            <a:cxnLst/>
            <a:rect l="l" t="t" r="r" b="b"/>
            <a:pathLst>
              <a:path w="566696" h="566696">
                <a:moveTo>
                  <a:pt x="0" y="0"/>
                </a:moveTo>
                <a:lnTo>
                  <a:pt x="566696" y="0"/>
                </a:lnTo>
                <a:lnTo>
                  <a:pt x="566696" y="566696"/>
                </a:lnTo>
                <a:lnTo>
                  <a:pt x="0" y="5666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4" name="Freeform 54"/>
          <p:cNvSpPr/>
          <p:nvPr/>
        </p:nvSpPr>
        <p:spPr>
          <a:xfrm>
            <a:off x="16154608" y="5602037"/>
            <a:ext cx="566696" cy="566696"/>
          </a:xfrm>
          <a:custGeom>
            <a:avLst/>
            <a:gdLst/>
            <a:ahLst/>
            <a:cxnLst/>
            <a:rect l="l" t="t" r="r" b="b"/>
            <a:pathLst>
              <a:path w="566696" h="566696">
                <a:moveTo>
                  <a:pt x="0" y="0"/>
                </a:moveTo>
                <a:lnTo>
                  <a:pt x="566695" y="0"/>
                </a:lnTo>
                <a:lnTo>
                  <a:pt x="566695" y="566696"/>
                </a:lnTo>
                <a:lnTo>
                  <a:pt x="0" y="56669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5" name="Freeform 55"/>
          <p:cNvSpPr/>
          <p:nvPr/>
        </p:nvSpPr>
        <p:spPr>
          <a:xfrm>
            <a:off x="16880592" y="5602037"/>
            <a:ext cx="566696" cy="566696"/>
          </a:xfrm>
          <a:custGeom>
            <a:avLst/>
            <a:gdLst/>
            <a:ahLst/>
            <a:cxnLst/>
            <a:rect l="l" t="t" r="r" b="b"/>
            <a:pathLst>
              <a:path w="566696" h="566696">
                <a:moveTo>
                  <a:pt x="0" y="0"/>
                </a:moveTo>
                <a:lnTo>
                  <a:pt x="566696" y="0"/>
                </a:lnTo>
                <a:lnTo>
                  <a:pt x="566696" y="566696"/>
                </a:lnTo>
                <a:lnTo>
                  <a:pt x="0" y="56669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56" name="Group 56"/>
          <p:cNvGrpSpPr/>
          <p:nvPr/>
        </p:nvGrpSpPr>
        <p:grpSpPr>
          <a:xfrm rot="-10800000">
            <a:off x="16238181" y="6048937"/>
            <a:ext cx="405584" cy="354886"/>
            <a:chOff x="0" y="0"/>
            <a:chExt cx="812800" cy="711200"/>
          </a:xfrm>
        </p:grpSpPr>
        <p:sp>
          <p:nvSpPr>
            <p:cNvPr id="57" name="Freeform 57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711200"/>
                  </a:moveTo>
                  <a:lnTo>
                    <a:pt x="812800" y="0"/>
                  </a:lnTo>
                  <a:lnTo>
                    <a:pt x="0" y="0"/>
                  </a:lnTo>
                  <a:lnTo>
                    <a:pt x="406400" y="7112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58" name="TextBox 58"/>
            <p:cNvSpPr txBox="1"/>
            <p:nvPr/>
          </p:nvSpPr>
          <p:spPr>
            <a:xfrm>
              <a:off x="127000" y="12700"/>
              <a:ext cx="558800" cy="368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9" name="TextBox 59"/>
          <p:cNvSpPr txBox="1"/>
          <p:nvPr/>
        </p:nvSpPr>
        <p:spPr>
          <a:xfrm>
            <a:off x="15943561" y="6393447"/>
            <a:ext cx="994824" cy="3216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28"/>
              </a:lnSpc>
            </a:pPr>
            <a:r>
              <a:rPr lang="en-US" sz="1734">
                <a:solidFill>
                  <a:srgbClr val="FFFFFF"/>
                </a:solidFill>
                <a:latin typeface="Futura Bold"/>
                <a:ea typeface="Futura Bold"/>
                <a:cs typeface="Futura Bold"/>
                <a:sym typeface="Futura Bold"/>
              </a:rPr>
              <a:t>Moderate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7A4789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7599101" y="1396544"/>
            <a:ext cx="2505055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3" name="TextBox 3"/>
          <p:cNvSpPr txBox="1"/>
          <p:nvPr/>
        </p:nvSpPr>
        <p:spPr>
          <a:xfrm>
            <a:off x="3196010" y="567869"/>
            <a:ext cx="11442900" cy="828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99"/>
              </a:lnSpc>
            </a:pPr>
            <a:r>
              <a:rPr lang="en-US" sz="5499">
                <a:solidFill>
                  <a:srgbClr val="FFFFFF"/>
                </a:solidFill>
                <a:latin typeface="Mardoto Italics"/>
                <a:ea typeface="Mardoto Italics"/>
                <a:cs typeface="Mardoto Italics"/>
                <a:sym typeface="Mardoto Italics"/>
              </a:rPr>
              <a:t>PESTLE 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896401" y="1789793"/>
            <a:ext cx="14971873" cy="697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71244" lvl="1" indent="-435622" algn="l">
              <a:lnSpc>
                <a:spcPts val="5649"/>
              </a:lnSpc>
              <a:spcBef>
                <a:spcPct val="0"/>
              </a:spcBef>
              <a:buAutoNum type="arabicPeriod"/>
            </a:pPr>
            <a:r>
              <a:rPr lang="en-US" sz="4035">
                <a:solidFill>
                  <a:srgbClr val="FFFFFF"/>
                </a:solidFill>
                <a:latin typeface="Mardoto Bold"/>
                <a:ea typeface="Mardoto Bold"/>
                <a:cs typeface="Mardoto Bold"/>
                <a:sym typeface="Mardoto Bold"/>
              </a:rPr>
              <a:t>Political :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135173" y="1818368"/>
            <a:ext cx="13260982" cy="697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49"/>
              </a:lnSpc>
              <a:spcBef>
                <a:spcPct val="0"/>
              </a:spcBef>
            </a:pPr>
            <a:r>
              <a:rPr lang="en-US" sz="4035">
                <a:solidFill>
                  <a:srgbClr val="FFFFFF"/>
                </a:solidFill>
                <a:latin typeface="Mardoto"/>
                <a:ea typeface="Mardoto"/>
                <a:cs typeface="Mardoto"/>
                <a:sym typeface="Mardoto"/>
              </a:rPr>
              <a:t>Subject to food safety regulations and labor laws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795732" y="2749841"/>
            <a:ext cx="3213114" cy="697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49"/>
              </a:lnSpc>
              <a:spcBef>
                <a:spcPct val="0"/>
              </a:spcBef>
            </a:pPr>
            <a:r>
              <a:rPr lang="en-US" sz="4035">
                <a:solidFill>
                  <a:srgbClr val="FFFFFF"/>
                </a:solidFill>
                <a:latin typeface="Mardoto Bold"/>
                <a:ea typeface="Mardoto Bold"/>
                <a:cs typeface="Mardoto Bold"/>
                <a:sym typeface="Mardoto Bold"/>
              </a:rPr>
              <a:t>2. Economic :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135173" y="2749841"/>
            <a:ext cx="11302206" cy="14119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49"/>
              </a:lnSpc>
              <a:spcBef>
                <a:spcPct val="0"/>
              </a:spcBef>
            </a:pPr>
            <a:r>
              <a:rPr lang="en-US" sz="4035">
                <a:solidFill>
                  <a:srgbClr val="FFFFFF"/>
                </a:solidFill>
                <a:latin typeface="Mardoto"/>
                <a:ea typeface="Mardoto"/>
                <a:cs typeface="Mardoto"/>
                <a:sym typeface="Mardoto"/>
              </a:rPr>
              <a:t>Increasing urbanization leads to growing food delivery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644391" y="4272214"/>
            <a:ext cx="3213114" cy="697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49"/>
              </a:lnSpc>
              <a:spcBef>
                <a:spcPct val="0"/>
              </a:spcBef>
            </a:pPr>
            <a:r>
              <a:rPr lang="en-US" sz="4035">
                <a:solidFill>
                  <a:srgbClr val="FFFFFF"/>
                </a:solidFill>
                <a:latin typeface="Mardoto Bold"/>
                <a:ea typeface="Mardoto Bold"/>
                <a:cs typeface="Mardoto Bold"/>
                <a:sym typeface="Mardoto Bold"/>
              </a:rPr>
              <a:t>3. Social :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135173" y="4281739"/>
            <a:ext cx="11472860" cy="13313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69"/>
              </a:lnSpc>
              <a:spcBef>
                <a:spcPct val="0"/>
              </a:spcBef>
            </a:pPr>
            <a:r>
              <a:rPr lang="en-US" sz="3835">
                <a:solidFill>
                  <a:srgbClr val="FFFFFF"/>
                </a:solidFill>
                <a:latin typeface="Mardoto"/>
                <a:ea typeface="Mardoto"/>
                <a:cs typeface="Mardoto"/>
                <a:sym typeface="Mardoto"/>
              </a:rPr>
              <a:t>Increased focus on health and wellness affects menu offerings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71902" y="5719211"/>
            <a:ext cx="4363272" cy="697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49"/>
              </a:lnSpc>
              <a:spcBef>
                <a:spcPct val="0"/>
              </a:spcBef>
            </a:pPr>
            <a:r>
              <a:rPr lang="en-US" sz="4035">
                <a:solidFill>
                  <a:srgbClr val="FFFFFF"/>
                </a:solidFill>
                <a:latin typeface="Mardoto Bold"/>
                <a:ea typeface="Mardoto Bold"/>
                <a:cs typeface="Mardoto Bold"/>
                <a:sym typeface="Mardoto Bold"/>
              </a:rPr>
              <a:t>4. Technological :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116123" y="5730826"/>
            <a:ext cx="12278377" cy="12957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29"/>
              </a:lnSpc>
              <a:spcBef>
                <a:spcPct val="0"/>
              </a:spcBef>
            </a:pPr>
            <a:r>
              <a:rPr lang="en-US" sz="3735">
                <a:solidFill>
                  <a:srgbClr val="FFFFFF"/>
                </a:solidFill>
                <a:latin typeface="Mardoto"/>
                <a:ea typeface="Mardoto"/>
                <a:cs typeface="Mardoto"/>
                <a:sym typeface="Mardoto"/>
              </a:rPr>
              <a:t>Reliance on mobile apps and online platforms for order and delivery management will bring a dominant change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737930" y="6940872"/>
            <a:ext cx="3213114" cy="697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49"/>
              </a:lnSpc>
              <a:spcBef>
                <a:spcPct val="0"/>
              </a:spcBef>
            </a:pPr>
            <a:r>
              <a:rPr lang="en-US" sz="4035">
                <a:solidFill>
                  <a:srgbClr val="FFFFFF"/>
                </a:solidFill>
                <a:latin typeface="Mardoto Bold"/>
                <a:ea typeface="Mardoto Bold"/>
                <a:cs typeface="Mardoto Bold"/>
                <a:sym typeface="Mardoto Bold"/>
              </a:rPr>
              <a:t>5. Legal : 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116123" y="6986665"/>
            <a:ext cx="14291777" cy="12957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29"/>
              </a:lnSpc>
              <a:spcBef>
                <a:spcPct val="0"/>
              </a:spcBef>
            </a:pPr>
            <a:r>
              <a:rPr lang="en-US" sz="3735">
                <a:solidFill>
                  <a:srgbClr val="FFFFFF"/>
                </a:solidFill>
                <a:latin typeface="Mardoto"/>
                <a:ea typeface="Mardoto"/>
                <a:cs typeface="Mardoto"/>
                <a:sym typeface="Mardoto"/>
              </a:rPr>
              <a:t>Must comply with food safety laws, labor regulations, and consumer protection laws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83473" y="8196711"/>
            <a:ext cx="4540128" cy="697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49"/>
              </a:lnSpc>
              <a:spcBef>
                <a:spcPct val="0"/>
              </a:spcBef>
            </a:pPr>
            <a:r>
              <a:rPr lang="en-US" sz="4035">
                <a:solidFill>
                  <a:srgbClr val="FFFFFF"/>
                </a:solidFill>
                <a:latin typeface="Mardoto Bold"/>
                <a:ea typeface="Mardoto Bold"/>
                <a:cs typeface="Mardoto Bold"/>
                <a:sym typeface="Mardoto Bold"/>
              </a:rPr>
              <a:t>6. Environmental : 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116123" y="8244336"/>
            <a:ext cx="13205744" cy="12957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29"/>
              </a:lnSpc>
              <a:spcBef>
                <a:spcPct val="0"/>
              </a:spcBef>
            </a:pPr>
            <a:r>
              <a:rPr lang="en-US" sz="3735">
                <a:solidFill>
                  <a:srgbClr val="FFFFFF"/>
                </a:solidFill>
                <a:latin typeface="Mardoto"/>
                <a:ea typeface="Mardoto"/>
                <a:cs typeface="Mardoto"/>
                <a:sym typeface="Mardoto"/>
              </a:rPr>
              <a:t>Increasing focus on eco-friendly packaging and waste management practices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7A4789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854744" y="1274363"/>
            <a:ext cx="4118226" cy="4118226"/>
            <a:chOff x="0" y="0"/>
            <a:chExt cx="827852" cy="82785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27852" cy="827852"/>
            </a:xfrm>
            <a:custGeom>
              <a:avLst/>
              <a:gdLst/>
              <a:ahLst/>
              <a:cxnLst/>
              <a:rect l="l" t="t" r="r" b="b"/>
              <a:pathLst>
                <a:path w="827852" h="827852">
                  <a:moveTo>
                    <a:pt x="0" y="0"/>
                  </a:moveTo>
                  <a:lnTo>
                    <a:pt x="827852" y="0"/>
                  </a:lnTo>
                  <a:lnTo>
                    <a:pt x="827852" y="827852"/>
                  </a:lnTo>
                  <a:lnTo>
                    <a:pt x="0" y="827852"/>
                  </a:lnTo>
                  <a:close/>
                </a:path>
              </a:pathLst>
            </a:custGeom>
            <a:solidFill>
              <a:srgbClr val="3D0D44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171450"/>
              <a:ext cx="827852" cy="9993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2319"/>
                </a:lnSpc>
              </a:pPr>
              <a:r>
                <a:rPr lang="en-US" sz="8799">
                  <a:solidFill>
                    <a:srgbClr val="FFFFFF"/>
                  </a:solidFill>
                  <a:latin typeface="Aileron Ultra-Bold"/>
                  <a:ea typeface="Aileron Ultra-Bold"/>
                  <a:cs typeface="Aileron Ultra-Bold"/>
                  <a:sym typeface="Aileron Ultra-Bold"/>
                </a:rPr>
                <a:t>S</a:t>
              </a:r>
            </a:p>
          </p:txBody>
        </p:sp>
      </p:grpSp>
      <p:sp>
        <p:nvSpPr>
          <p:cNvPr id="5" name="Freeform 5"/>
          <p:cNvSpPr/>
          <p:nvPr/>
        </p:nvSpPr>
        <p:spPr>
          <a:xfrm rot="-5400000">
            <a:off x="4905766" y="4523533"/>
            <a:ext cx="818033" cy="920079"/>
          </a:xfrm>
          <a:custGeom>
            <a:avLst/>
            <a:gdLst/>
            <a:ahLst/>
            <a:cxnLst/>
            <a:rect l="l" t="t" r="r" b="b"/>
            <a:pathLst>
              <a:path w="818033" h="920079">
                <a:moveTo>
                  <a:pt x="0" y="0"/>
                </a:moveTo>
                <a:lnTo>
                  <a:pt x="818034" y="0"/>
                </a:lnTo>
                <a:lnTo>
                  <a:pt x="818034" y="920079"/>
                </a:lnTo>
                <a:lnTo>
                  <a:pt x="0" y="9200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6" name="Group 6"/>
          <p:cNvGrpSpPr/>
          <p:nvPr/>
        </p:nvGrpSpPr>
        <p:grpSpPr>
          <a:xfrm>
            <a:off x="458467" y="2115229"/>
            <a:ext cx="4191000" cy="2436495"/>
            <a:chOff x="0" y="0"/>
            <a:chExt cx="5588000" cy="3248660"/>
          </a:xfrm>
        </p:grpSpPr>
        <p:sp>
          <p:nvSpPr>
            <p:cNvPr id="7" name="TextBox 7"/>
            <p:cNvSpPr txBox="1"/>
            <p:nvPr/>
          </p:nvSpPr>
          <p:spPr>
            <a:xfrm>
              <a:off x="0" y="-28575"/>
              <a:ext cx="5588000" cy="6728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159"/>
                </a:lnSpc>
              </a:pPr>
              <a:r>
                <a:rPr lang="en-US" sz="3199" spc="95">
                  <a:solidFill>
                    <a:srgbClr val="FFFFFF"/>
                  </a:solidFill>
                  <a:latin typeface="Aileron Bold Italics"/>
                  <a:ea typeface="Aileron Bold Italics"/>
                  <a:cs typeface="Aileron Bold Italics"/>
                  <a:sym typeface="Aileron Bold Italics"/>
                </a:rPr>
                <a:t>STRENGTHS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841163"/>
              <a:ext cx="5588000" cy="24074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61339" lvl="1" indent="-280669" algn="just">
                <a:lnSpc>
                  <a:spcPts val="3639"/>
                </a:lnSpc>
                <a:buFont typeface="Arial"/>
                <a:buChar char="•"/>
              </a:pPr>
              <a:r>
                <a:rPr lang="en-US" sz="2599" spc="38">
                  <a:solidFill>
                    <a:srgbClr val="FFFFFF"/>
                  </a:solidFill>
                  <a:latin typeface="Aileron"/>
                  <a:ea typeface="Aileron"/>
                  <a:cs typeface="Aileron"/>
                  <a:sym typeface="Aileron"/>
                </a:rPr>
                <a:t>Diverse Brand Portfolio</a:t>
              </a:r>
            </a:p>
            <a:p>
              <a:pPr marL="561339" lvl="1" indent="-280669" algn="just">
                <a:lnSpc>
                  <a:spcPts val="3639"/>
                </a:lnSpc>
                <a:buFont typeface="Arial"/>
                <a:buChar char="•"/>
              </a:pPr>
              <a:r>
                <a:rPr lang="en-US" sz="2599" spc="38">
                  <a:solidFill>
                    <a:srgbClr val="FFFFFF"/>
                  </a:solidFill>
                  <a:latin typeface="Aileron"/>
                  <a:ea typeface="Aileron"/>
                  <a:cs typeface="Aileron"/>
                  <a:sym typeface="Aileron"/>
                </a:rPr>
                <a:t>Cloud Kitchen Model</a:t>
              </a:r>
            </a:p>
            <a:p>
              <a:pPr marL="561339" lvl="1" indent="-280669" algn="just">
                <a:lnSpc>
                  <a:spcPts val="3639"/>
                </a:lnSpc>
                <a:buFont typeface="Arial"/>
                <a:buChar char="•"/>
              </a:pPr>
              <a:r>
                <a:rPr lang="en-US" sz="2599" spc="38">
                  <a:solidFill>
                    <a:srgbClr val="FFFFFF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Technology Integration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4854744" y="5392589"/>
            <a:ext cx="4118226" cy="4118226"/>
            <a:chOff x="0" y="0"/>
            <a:chExt cx="827852" cy="82785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27852" cy="827852"/>
            </a:xfrm>
            <a:custGeom>
              <a:avLst/>
              <a:gdLst/>
              <a:ahLst/>
              <a:cxnLst/>
              <a:rect l="l" t="t" r="r" b="b"/>
              <a:pathLst>
                <a:path w="827852" h="827852">
                  <a:moveTo>
                    <a:pt x="0" y="0"/>
                  </a:moveTo>
                  <a:lnTo>
                    <a:pt x="827852" y="0"/>
                  </a:lnTo>
                  <a:lnTo>
                    <a:pt x="827852" y="827852"/>
                  </a:lnTo>
                  <a:lnTo>
                    <a:pt x="0" y="827852"/>
                  </a:lnTo>
                  <a:close/>
                </a:path>
              </a:pathLst>
            </a:custGeom>
            <a:solidFill>
              <a:srgbClr val="3D0D44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171450"/>
              <a:ext cx="827852" cy="9993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2319"/>
                </a:lnSpc>
              </a:pPr>
              <a:r>
                <a:rPr lang="en-US" sz="8799">
                  <a:solidFill>
                    <a:srgbClr val="FFFFFF"/>
                  </a:solidFill>
                  <a:latin typeface="Aileron Ultra-Bold"/>
                  <a:ea typeface="Aileron Ultra-Bold"/>
                  <a:cs typeface="Aileron Ultra-Bold"/>
                  <a:sym typeface="Aileron Ultra-Bold"/>
                </a:rPr>
                <a:t>O</a:t>
              </a:r>
            </a:p>
          </p:txBody>
        </p:sp>
      </p:grpSp>
      <p:sp>
        <p:nvSpPr>
          <p:cNvPr id="12" name="Freeform 12"/>
          <p:cNvSpPr/>
          <p:nvPr/>
        </p:nvSpPr>
        <p:spPr>
          <a:xfrm rot="-10800000">
            <a:off x="8154936" y="8590737"/>
            <a:ext cx="818033" cy="920079"/>
          </a:xfrm>
          <a:custGeom>
            <a:avLst/>
            <a:gdLst/>
            <a:ahLst/>
            <a:cxnLst/>
            <a:rect l="l" t="t" r="r" b="b"/>
            <a:pathLst>
              <a:path w="818033" h="920079">
                <a:moveTo>
                  <a:pt x="0" y="0"/>
                </a:moveTo>
                <a:lnTo>
                  <a:pt x="818034" y="0"/>
                </a:lnTo>
                <a:lnTo>
                  <a:pt x="818034" y="920079"/>
                </a:lnTo>
                <a:lnTo>
                  <a:pt x="0" y="9200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13" name="Group 13"/>
          <p:cNvGrpSpPr/>
          <p:nvPr/>
        </p:nvGrpSpPr>
        <p:grpSpPr>
          <a:xfrm>
            <a:off x="8972970" y="1274363"/>
            <a:ext cx="4118226" cy="4118226"/>
            <a:chOff x="0" y="0"/>
            <a:chExt cx="827852" cy="827852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27852" cy="827852"/>
            </a:xfrm>
            <a:custGeom>
              <a:avLst/>
              <a:gdLst/>
              <a:ahLst/>
              <a:cxnLst/>
              <a:rect l="l" t="t" r="r" b="b"/>
              <a:pathLst>
                <a:path w="827852" h="827852">
                  <a:moveTo>
                    <a:pt x="0" y="0"/>
                  </a:moveTo>
                  <a:lnTo>
                    <a:pt x="827852" y="0"/>
                  </a:lnTo>
                  <a:lnTo>
                    <a:pt x="827852" y="827852"/>
                  </a:lnTo>
                  <a:lnTo>
                    <a:pt x="0" y="827852"/>
                  </a:lnTo>
                  <a:close/>
                </a:path>
              </a:pathLst>
            </a:custGeom>
            <a:solidFill>
              <a:srgbClr val="3D0D44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171450"/>
              <a:ext cx="827852" cy="9993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2319"/>
                </a:lnSpc>
              </a:pPr>
              <a:r>
                <a:rPr lang="en-US" sz="8799">
                  <a:solidFill>
                    <a:srgbClr val="FFFFFF"/>
                  </a:solidFill>
                  <a:latin typeface="Aileron Ultra-Bold"/>
                  <a:ea typeface="Aileron Ultra-Bold"/>
                  <a:cs typeface="Aileron Ultra-Bold"/>
                  <a:sym typeface="Aileron Ultra-Bold"/>
                </a:rPr>
                <a:t>W</a:t>
              </a:r>
            </a:p>
          </p:txBody>
        </p:sp>
      </p:grpSp>
      <p:sp>
        <p:nvSpPr>
          <p:cNvPr id="16" name="Freeform 16"/>
          <p:cNvSpPr/>
          <p:nvPr/>
        </p:nvSpPr>
        <p:spPr>
          <a:xfrm>
            <a:off x="8972970" y="1274363"/>
            <a:ext cx="818033" cy="920079"/>
          </a:xfrm>
          <a:custGeom>
            <a:avLst/>
            <a:gdLst/>
            <a:ahLst/>
            <a:cxnLst/>
            <a:rect l="l" t="t" r="r" b="b"/>
            <a:pathLst>
              <a:path w="818033" h="920079">
                <a:moveTo>
                  <a:pt x="0" y="0"/>
                </a:moveTo>
                <a:lnTo>
                  <a:pt x="818033" y="0"/>
                </a:lnTo>
                <a:lnTo>
                  <a:pt x="818033" y="920079"/>
                </a:lnTo>
                <a:lnTo>
                  <a:pt x="0" y="9200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17" name="Group 17"/>
          <p:cNvGrpSpPr/>
          <p:nvPr/>
        </p:nvGrpSpPr>
        <p:grpSpPr>
          <a:xfrm>
            <a:off x="8972970" y="5392589"/>
            <a:ext cx="4118226" cy="4118226"/>
            <a:chOff x="0" y="0"/>
            <a:chExt cx="827852" cy="827852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27852" cy="827852"/>
            </a:xfrm>
            <a:custGeom>
              <a:avLst/>
              <a:gdLst/>
              <a:ahLst/>
              <a:cxnLst/>
              <a:rect l="l" t="t" r="r" b="b"/>
              <a:pathLst>
                <a:path w="827852" h="827852">
                  <a:moveTo>
                    <a:pt x="0" y="0"/>
                  </a:moveTo>
                  <a:lnTo>
                    <a:pt x="827852" y="0"/>
                  </a:lnTo>
                  <a:lnTo>
                    <a:pt x="827852" y="827852"/>
                  </a:lnTo>
                  <a:lnTo>
                    <a:pt x="0" y="827852"/>
                  </a:lnTo>
                  <a:close/>
                </a:path>
              </a:pathLst>
            </a:custGeom>
            <a:solidFill>
              <a:srgbClr val="3D0D44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171450"/>
              <a:ext cx="827852" cy="9993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2319"/>
                </a:lnSpc>
              </a:pPr>
              <a:r>
                <a:rPr lang="en-US" sz="8799">
                  <a:solidFill>
                    <a:srgbClr val="FFFFFF"/>
                  </a:solidFill>
                  <a:latin typeface="Aileron Ultra-Bold"/>
                  <a:ea typeface="Aileron Ultra-Bold"/>
                  <a:cs typeface="Aileron Ultra-Bold"/>
                  <a:sym typeface="Aileron Ultra-Bold"/>
                </a:rPr>
                <a:t>T</a:t>
              </a:r>
            </a:p>
          </p:txBody>
        </p:sp>
      </p:grpSp>
      <p:sp>
        <p:nvSpPr>
          <p:cNvPr id="20" name="Freeform 20"/>
          <p:cNvSpPr/>
          <p:nvPr/>
        </p:nvSpPr>
        <p:spPr>
          <a:xfrm rot="5400000">
            <a:off x="12222140" y="5341567"/>
            <a:ext cx="818033" cy="920079"/>
          </a:xfrm>
          <a:custGeom>
            <a:avLst/>
            <a:gdLst/>
            <a:ahLst/>
            <a:cxnLst/>
            <a:rect l="l" t="t" r="r" b="b"/>
            <a:pathLst>
              <a:path w="818033" h="920079">
                <a:moveTo>
                  <a:pt x="0" y="0"/>
                </a:moveTo>
                <a:lnTo>
                  <a:pt x="818033" y="0"/>
                </a:lnTo>
                <a:lnTo>
                  <a:pt x="818033" y="920078"/>
                </a:lnTo>
                <a:lnTo>
                  <a:pt x="0" y="9200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21" name="Group 21"/>
          <p:cNvGrpSpPr/>
          <p:nvPr/>
        </p:nvGrpSpPr>
        <p:grpSpPr>
          <a:xfrm>
            <a:off x="458467" y="6382842"/>
            <a:ext cx="4191000" cy="1979295"/>
            <a:chOff x="0" y="0"/>
            <a:chExt cx="5588000" cy="2639060"/>
          </a:xfrm>
        </p:grpSpPr>
        <p:sp>
          <p:nvSpPr>
            <p:cNvPr id="22" name="TextBox 22"/>
            <p:cNvSpPr txBox="1"/>
            <p:nvPr/>
          </p:nvSpPr>
          <p:spPr>
            <a:xfrm>
              <a:off x="0" y="-28575"/>
              <a:ext cx="5588000" cy="6728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159"/>
                </a:lnSpc>
              </a:pPr>
              <a:r>
                <a:rPr lang="en-US" sz="3199" spc="95">
                  <a:solidFill>
                    <a:srgbClr val="FFFFFF"/>
                  </a:solidFill>
                  <a:latin typeface="Aileron Bold Italics"/>
                  <a:ea typeface="Aileron Bold Italics"/>
                  <a:cs typeface="Aileron Bold Italics"/>
                  <a:sym typeface="Aileron Bold Italics"/>
                </a:rPr>
                <a:t>OPPORTUNITIES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841163"/>
              <a:ext cx="5588000" cy="17978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61339" lvl="1" indent="-280669" algn="just">
                <a:lnSpc>
                  <a:spcPts val="3639"/>
                </a:lnSpc>
                <a:buFont typeface="Arial"/>
                <a:buChar char="•"/>
              </a:pPr>
              <a:r>
                <a:rPr lang="en-US" sz="2599" spc="38">
                  <a:solidFill>
                    <a:srgbClr val="FFFFFF"/>
                  </a:solidFill>
                  <a:latin typeface="Aileron"/>
                  <a:ea typeface="Aileron"/>
                  <a:cs typeface="Aileron"/>
                  <a:sym typeface="Aileron"/>
                </a:rPr>
                <a:t>Market Expansion</a:t>
              </a:r>
            </a:p>
            <a:p>
              <a:pPr marL="561339" lvl="1" indent="-280669" algn="just">
                <a:lnSpc>
                  <a:spcPts val="3639"/>
                </a:lnSpc>
                <a:buFont typeface="Arial"/>
                <a:buChar char="•"/>
              </a:pPr>
              <a:r>
                <a:rPr lang="en-US" sz="2599" spc="38">
                  <a:solidFill>
                    <a:srgbClr val="FFFFFF"/>
                  </a:solidFill>
                  <a:latin typeface="Aileron"/>
                  <a:ea typeface="Aileron"/>
                  <a:cs typeface="Aileron"/>
                  <a:sym typeface="Aileron"/>
                </a:rPr>
                <a:t>Product Innovation</a:t>
              </a:r>
            </a:p>
            <a:p>
              <a:pPr marL="561339" lvl="1" indent="-280669" algn="just">
                <a:lnSpc>
                  <a:spcPts val="3639"/>
                </a:lnSpc>
                <a:buFont typeface="Arial"/>
                <a:buChar char="•"/>
              </a:pPr>
              <a:r>
                <a:rPr lang="en-US" sz="2599" spc="38">
                  <a:solidFill>
                    <a:srgbClr val="FFFFFF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Collaborations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3300746" y="2115229"/>
            <a:ext cx="4528787" cy="2436495"/>
            <a:chOff x="0" y="0"/>
            <a:chExt cx="6038383" cy="3248660"/>
          </a:xfrm>
        </p:grpSpPr>
        <p:sp>
          <p:nvSpPr>
            <p:cNvPr id="25" name="TextBox 25"/>
            <p:cNvSpPr txBox="1"/>
            <p:nvPr/>
          </p:nvSpPr>
          <p:spPr>
            <a:xfrm>
              <a:off x="0" y="-28575"/>
              <a:ext cx="6038383" cy="6728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159"/>
                </a:lnSpc>
              </a:pPr>
              <a:r>
                <a:rPr lang="en-US" sz="3199" spc="95">
                  <a:solidFill>
                    <a:srgbClr val="FFFFFF"/>
                  </a:solidFill>
                  <a:latin typeface="Aileron Bold Italics"/>
                  <a:ea typeface="Aileron Bold Italics"/>
                  <a:cs typeface="Aileron Bold Italics"/>
                  <a:sym typeface="Aileron Bold Italics"/>
                </a:rPr>
                <a:t>WEAKNESSES</a:t>
              </a: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841163"/>
              <a:ext cx="6038383" cy="24074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61339" lvl="1" indent="-280669" algn="l">
                <a:lnSpc>
                  <a:spcPts val="3639"/>
                </a:lnSpc>
                <a:buFont typeface="Arial"/>
                <a:buChar char="•"/>
              </a:pPr>
              <a:r>
                <a:rPr lang="en-US" sz="2599" spc="38">
                  <a:solidFill>
                    <a:srgbClr val="FFFFFF"/>
                  </a:solidFill>
                  <a:latin typeface="Aileron"/>
                  <a:ea typeface="Aileron"/>
                  <a:cs typeface="Aileron"/>
                  <a:sym typeface="Aileron"/>
                </a:rPr>
                <a:t>Dependence on Delivery Partners</a:t>
              </a:r>
            </a:p>
            <a:p>
              <a:pPr marL="561339" lvl="1" indent="-280669" algn="l">
                <a:lnSpc>
                  <a:spcPts val="3639"/>
                </a:lnSpc>
                <a:buFont typeface="Arial"/>
                <a:buChar char="•"/>
              </a:pPr>
              <a:r>
                <a:rPr lang="en-US" sz="2599" spc="38">
                  <a:solidFill>
                    <a:srgbClr val="FFFFFF"/>
                  </a:solidFill>
                  <a:latin typeface="Aileron"/>
                  <a:ea typeface="Aileron"/>
                  <a:cs typeface="Aileron"/>
                  <a:sym typeface="Aileron"/>
                </a:rPr>
                <a:t>Brand Overlap</a:t>
              </a:r>
            </a:p>
            <a:p>
              <a:pPr marL="561339" lvl="1" indent="-280669" algn="l">
                <a:lnSpc>
                  <a:spcPts val="3639"/>
                </a:lnSpc>
                <a:buFont typeface="Arial"/>
                <a:buChar char="•"/>
              </a:pPr>
              <a:r>
                <a:rPr lang="en-US" sz="2599" spc="38">
                  <a:solidFill>
                    <a:srgbClr val="FFFFFF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Operational Complexity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13300746" y="6382842"/>
            <a:ext cx="4191000" cy="1979295"/>
            <a:chOff x="0" y="0"/>
            <a:chExt cx="5588000" cy="2639060"/>
          </a:xfrm>
        </p:grpSpPr>
        <p:sp>
          <p:nvSpPr>
            <p:cNvPr id="28" name="TextBox 28"/>
            <p:cNvSpPr txBox="1"/>
            <p:nvPr/>
          </p:nvSpPr>
          <p:spPr>
            <a:xfrm>
              <a:off x="0" y="-28575"/>
              <a:ext cx="5588000" cy="6728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159"/>
                </a:lnSpc>
              </a:pPr>
              <a:r>
                <a:rPr lang="en-US" sz="3199" spc="95">
                  <a:solidFill>
                    <a:srgbClr val="FFFFFF"/>
                  </a:solidFill>
                  <a:latin typeface="Aileron Bold Italics"/>
                  <a:ea typeface="Aileron Bold Italics"/>
                  <a:cs typeface="Aileron Bold Italics"/>
                  <a:sym typeface="Aileron Bold Italics"/>
                </a:rPr>
                <a:t>THREATS</a:t>
              </a:r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841163"/>
              <a:ext cx="5588000" cy="17978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61339" lvl="1" indent="-280669" algn="just">
                <a:lnSpc>
                  <a:spcPts val="3639"/>
                </a:lnSpc>
                <a:buFont typeface="Arial"/>
                <a:buChar char="•"/>
              </a:pPr>
              <a:r>
                <a:rPr lang="en-US" sz="2599" spc="38">
                  <a:solidFill>
                    <a:srgbClr val="FFFFFF"/>
                  </a:solidFill>
                  <a:latin typeface="Aileron"/>
                  <a:ea typeface="Aileron"/>
                  <a:cs typeface="Aileron"/>
                  <a:sym typeface="Aileron"/>
                </a:rPr>
                <a:t>Intense Competition</a:t>
              </a:r>
            </a:p>
            <a:p>
              <a:pPr marL="561339" lvl="1" indent="-280669" algn="just">
                <a:lnSpc>
                  <a:spcPts val="3639"/>
                </a:lnSpc>
                <a:buFont typeface="Arial"/>
                <a:buChar char="•"/>
              </a:pPr>
              <a:r>
                <a:rPr lang="en-US" sz="2599" spc="38">
                  <a:solidFill>
                    <a:srgbClr val="FFFFFF"/>
                  </a:solidFill>
                  <a:latin typeface="Aileron"/>
                  <a:ea typeface="Aileron"/>
                  <a:cs typeface="Aileron"/>
                  <a:sym typeface="Aileron"/>
                </a:rPr>
                <a:t>Economic Fluctuations</a:t>
              </a:r>
            </a:p>
            <a:p>
              <a:pPr marL="561339" lvl="1" indent="-280669" algn="just">
                <a:lnSpc>
                  <a:spcPts val="3639"/>
                </a:lnSpc>
                <a:buFont typeface="Arial"/>
                <a:buChar char="•"/>
              </a:pPr>
              <a:r>
                <a:rPr lang="en-US" sz="2599" spc="38">
                  <a:solidFill>
                    <a:srgbClr val="FFFFFF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Regulatory Changes</a:t>
              </a:r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3251520" y="487077"/>
            <a:ext cx="11442900" cy="476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>
                <a:solidFill>
                  <a:srgbClr val="FFFFFF"/>
                </a:solidFill>
                <a:latin typeface="Mardoto Italics"/>
                <a:ea typeface="Mardoto Italics"/>
                <a:cs typeface="Mardoto Italics"/>
                <a:sym typeface="Mardoto Italics"/>
              </a:rPr>
              <a:t>SWOT ANALYSIS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7A4789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6304544" y="1396544"/>
            <a:ext cx="5324338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3" name="TextBox 3"/>
          <p:cNvSpPr txBox="1"/>
          <p:nvPr/>
        </p:nvSpPr>
        <p:spPr>
          <a:xfrm>
            <a:off x="3196010" y="567869"/>
            <a:ext cx="11442900" cy="828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99"/>
              </a:lnSpc>
            </a:pPr>
            <a:r>
              <a:rPr lang="en-US" sz="5499">
                <a:solidFill>
                  <a:srgbClr val="FFFFFF"/>
                </a:solidFill>
                <a:latin typeface="Mardoto Italics"/>
                <a:ea typeface="Mardoto Italics"/>
                <a:cs typeface="Mardoto Italics"/>
                <a:sym typeface="Mardoto Italics"/>
              </a:rPr>
              <a:t>Six Forces Model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650246" y="1576469"/>
            <a:ext cx="14971873" cy="7706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49"/>
              </a:lnSpc>
              <a:spcBef>
                <a:spcPct val="0"/>
              </a:spcBef>
            </a:pPr>
            <a:r>
              <a:rPr lang="en-US" sz="4535">
                <a:solidFill>
                  <a:srgbClr val="FFFFFF"/>
                </a:solidFill>
                <a:latin typeface="Mardoto Bold"/>
                <a:ea typeface="Mardoto Bold"/>
                <a:cs typeface="Mardoto Bold"/>
                <a:sym typeface="Mardoto Bold"/>
              </a:rPr>
              <a:t>Complementary Products and Services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431523" y="4992635"/>
            <a:ext cx="15409318" cy="4265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09"/>
              </a:lnSpc>
            </a:pPr>
            <a:r>
              <a:rPr lang="en-US" sz="3435">
                <a:solidFill>
                  <a:srgbClr val="FFFFFF"/>
                </a:solidFill>
                <a:latin typeface="Mardoto Bold Italics"/>
                <a:ea typeface="Mardoto Bold Italics"/>
                <a:cs typeface="Mardoto Bold Italics"/>
                <a:sym typeface="Mardoto Bold Italics"/>
              </a:rPr>
              <a:t>Influence</a:t>
            </a:r>
            <a:r>
              <a:rPr lang="en-US" sz="3435">
                <a:solidFill>
                  <a:srgbClr val="FFFFFF"/>
                </a:solidFill>
                <a:latin typeface="Mardoto"/>
                <a:ea typeface="Mardoto"/>
                <a:cs typeface="Mardoto"/>
                <a:sym typeface="Mardoto"/>
              </a:rPr>
              <a:t>: Related services like online payment platforms, delivery aggregators, and packaging suppliers play a role in Rebel Foods’ operations.</a:t>
            </a:r>
          </a:p>
          <a:p>
            <a:pPr algn="l">
              <a:lnSpc>
                <a:spcPts val="4809"/>
              </a:lnSpc>
            </a:pPr>
            <a:endParaRPr lang="en-US" sz="3435">
              <a:solidFill>
                <a:srgbClr val="FFFFFF"/>
              </a:solidFill>
              <a:latin typeface="Mardoto"/>
              <a:ea typeface="Mardoto"/>
              <a:cs typeface="Mardoto"/>
              <a:sym typeface="Mardoto"/>
            </a:endParaRPr>
          </a:p>
          <a:p>
            <a:pPr algn="l">
              <a:lnSpc>
                <a:spcPts val="4809"/>
              </a:lnSpc>
            </a:pPr>
            <a:r>
              <a:rPr lang="en-US" sz="3435">
                <a:solidFill>
                  <a:srgbClr val="FFFFFF"/>
                </a:solidFill>
                <a:latin typeface="Mardoto Bold Italics"/>
                <a:ea typeface="Mardoto Bold Italics"/>
                <a:cs typeface="Mardoto Bold Italics"/>
                <a:sym typeface="Mardoto Bold Italics"/>
              </a:rPr>
              <a:t>Impact</a:t>
            </a:r>
            <a:r>
              <a:rPr lang="en-US" sz="3435">
                <a:solidFill>
                  <a:srgbClr val="FFFFFF"/>
                </a:solidFill>
                <a:latin typeface="Mardoto"/>
                <a:ea typeface="Mardoto"/>
                <a:cs typeface="Mardoto"/>
                <a:sym typeface="Mardoto"/>
              </a:rPr>
              <a:t>: Collaborations with these complementary services can enhance operational efficiency and customer experience, but reliance on them also introduces risks.</a:t>
            </a:r>
          </a:p>
          <a:p>
            <a:pPr algn="l">
              <a:lnSpc>
                <a:spcPts val="4809"/>
              </a:lnSpc>
              <a:spcBef>
                <a:spcPct val="0"/>
              </a:spcBef>
            </a:pPr>
            <a:endParaRPr lang="en-US" sz="3435">
              <a:solidFill>
                <a:srgbClr val="FFFFFF"/>
              </a:solidFill>
              <a:latin typeface="Mardoto"/>
              <a:ea typeface="Mardoto"/>
              <a:cs typeface="Mardoto"/>
              <a:sym typeface="Mardoto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7574497" y="2861445"/>
            <a:ext cx="874743" cy="874743"/>
          </a:xfrm>
          <a:custGeom>
            <a:avLst/>
            <a:gdLst/>
            <a:ahLst/>
            <a:cxnLst/>
            <a:rect l="l" t="t" r="r" b="b"/>
            <a:pathLst>
              <a:path w="874743" h="874743">
                <a:moveTo>
                  <a:pt x="0" y="0"/>
                </a:moveTo>
                <a:lnTo>
                  <a:pt x="874743" y="0"/>
                </a:lnTo>
                <a:lnTo>
                  <a:pt x="874743" y="874743"/>
                </a:lnTo>
                <a:lnTo>
                  <a:pt x="0" y="8747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Freeform 7"/>
          <p:cNvSpPr/>
          <p:nvPr/>
        </p:nvSpPr>
        <p:spPr>
          <a:xfrm>
            <a:off x="8702506" y="2861445"/>
            <a:ext cx="874743" cy="874743"/>
          </a:xfrm>
          <a:custGeom>
            <a:avLst/>
            <a:gdLst/>
            <a:ahLst/>
            <a:cxnLst/>
            <a:rect l="l" t="t" r="r" b="b"/>
            <a:pathLst>
              <a:path w="874743" h="874743">
                <a:moveTo>
                  <a:pt x="0" y="0"/>
                </a:moveTo>
                <a:lnTo>
                  <a:pt x="874743" y="0"/>
                </a:lnTo>
                <a:lnTo>
                  <a:pt x="874743" y="874743"/>
                </a:lnTo>
                <a:lnTo>
                  <a:pt x="0" y="87474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" name="Freeform 8"/>
          <p:cNvSpPr/>
          <p:nvPr/>
        </p:nvSpPr>
        <p:spPr>
          <a:xfrm>
            <a:off x="9823124" y="2861445"/>
            <a:ext cx="874743" cy="874743"/>
          </a:xfrm>
          <a:custGeom>
            <a:avLst/>
            <a:gdLst/>
            <a:ahLst/>
            <a:cxnLst/>
            <a:rect l="l" t="t" r="r" b="b"/>
            <a:pathLst>
              <a:path w="874743" h="874743">
                <a:moveTo>
                  <a:pt x="0" y="0"/>
                </a:moveTo>
                <a:lnTo>
                  <a:pt x="874743" y="0"/>
                </a:lnTo>
                <a:lnTo>
                  <a:pt x="874743" y="874743"/>
                </a:lnTo>
                <a:lnTo>
                  <a:pt x="0" y="87474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9" name="Group 9"/>
          <p:cNvGrpSpPr/>
          <p:nvPr/>
        </p:nvGrpSpPr>
        <p:grpSpPr>
          <a:xfrm rot="-10800000">
            <a:off x="8851094" y="3518249"/>
            <a:ext cx="626053" cy="547796"/>
            <a:chOff x="0" y="0"/>
            <a:chExt cx="812800" cy="7112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711200"/>
                  </a:moveTo>
                  <a:lnTo>
                    <a:pt x="812800" y="0"/>
                  </a:lnTo>
                  <a:lnTo>
                    <a:pt x="0" y="0"/>
                  </a:lnTo>
                  <a:lnTo>
                    <a:pt x="406400" y="7112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127000" y="12700"/>
              <a:ext cx="558800" cy="368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8221263" y="4109159"/>
            <a:ext cx="1885715" cy="6571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29"/>
              </a:lnSpc>
            </a:pPr>
            <a:r>
              <a:rPr lang="en-US" sz="3378">
                <a:solidFill>
                  <a:srgbClr val="FFFFFF"/>
                </a:solidFill>
                <a:latin typeface="Futura Bold"/>
                <a:ea typeface="Futura Bold"/>
                <a:cs typeface="Futura Bold"/>
                <a:sym typeface="Futura Bold"/>
              </a:rPr>
              <a:t>Moderate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7A4789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7694824" y="1211783"/>
            <a:ext cx="2837382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3834206" y="1634047"/>
            <a:ext cx="2131032" cy="1762945"/>
          </a:xfrm>
          <a:custGeom>
            <a:avLst/>
            <a:gdLst/>
            <a:ahLst/>
            <a:cxnLst/>
            <a:rect l="l" t="t" r="r" b="b"/>
            <a:pathLst>
              <a:path w="2131032" h="1762945">
                <a:moveTo>
                  <a:pt x="0" y="0"/>
                </a:moveTo>
                <a:lnTo>
                  <a:pt x="2131033" y="0"/>
                </a:lnTo>
                <a:lnTo>
                  <a:pt x="2131033" y="1762945"/>
                </a:lnTo>
                <a:lnTo>
                  <a:pt x="0" y="17629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12035687" y="1634047"/>
            <a:ext cx="1259609" cy="1968139"/>
          </a:xfrm>
          <a:custGeom>
            <a:avLst/>
            <a:gdLst/>
            <a:ahLst/>
            <a:cxnLst/>
            <a:rect l="l" t="t" r="r" b="b"/>
            <a:pathLst>
              <a:path w="1259609" h="1968139">
                <a:moveTo>
                  <a:pt x="0" y="0"/>
                </a:moveTo>
                <a:lnTo>
                  <a:pt x="1259609" y="0"/>
                </a:lnTo>
                <a:lnTo>
                  <a:pt x="1259609" y="1968139"/>
                </a:lnTo>
                <a:lnTo>
                  <a:pt x="0" y="196813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>
            <a:off x="3884750" y="5514975"/>
            <a:ext cx="2237325" cy="1643417"/>
          </a:xfrm>
          <a:custGeom>
            <a:avLst/>
            <a:gdLst/>
            <a:ahLst/>
            <a:cxnLst/>
            <a:rect l="l" t="t" r="r" b="b"/>
            <a:pathLst>
              <a:path w="2237325" h="1643417">
                <a:moveTo>
                  <a:pt x="0" y="0"/>
                </a:moveTo>
                <a:lnTo>
                  <a:pt x="2237325" y="0"/>
                </a:lnTo>
                <a:lnTo>
                  <a:pt x="2237325" y="1643417"/>
                </a:lnTo>
                <a:lnTo>
                  <a:pt x="0" y="164341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>
            <a:off x="11773505" y="5660673"/>
            <a:ext cx="1991352" cy="1336433"/>
          </a:xfrm>
          <a:custGeom>
            <a:avLst/>
            <a:gdLst/>
            <a:ahLst/>
            <a:cxnLst/>
            <a:rect l="l" t="t" r="r" b="b"/>
            <a:pathLst>
              <a:path w="1991352" h="1336433">
                <a:moveTo>
                  <a:pt x="0" y="0"/>
                </a:moveTo>
                <a:lnTo>
                  <a:pt x="1991352" y="0"/>
                </a:lnTo>
                <a:lnTo>
                  <a:pt x="1991352" y="1336433"/>
                </a:lnTo>
                <a:lnTo>
                  <a:pt x="0" y="133643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TextBox 7"/>
          <p:cNvSpPr txBox="1"/>
          <p:nvPr/>
        </p:nvSpPr>
        <p:spPr>
          <a:xfrm>
            <a:off x="3422550" y="606602"/>
            <a:ext cx="11442900" cy="571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60"/>
              </a:lnSpc>
            </a:pPr>
            <a:r>
              <a:rPr lang="en-US" sz="3800">
                <a:solidFill>
                  <a:srgbClr val="FFFFFF"/>
                </a:solidFill>
                <a:latin typeface="Mardoto Italics"/>
                <a:ea typeface="Mardoto Italics"/>
                <a:cs typeface="Mardoto Italics"/>
                <a:sym typeface="Mardoto Italics"/>
              </a:rPr>
              <a:t>GAP Analysis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829902" y="3536413"/>
            <a:ext cx="4139641" cy="505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59"/>
              </a:lnSpc>
            </a:pPr>
            <a:r>
              <a:rPr lang="en-US" sz="2899">
                <a:solidFill>
                  <a:srgbClr val="FFFFFF"/>
                </a:solidFill>
                <a:latin typeface="Mardoto Bold"/>
                <a:ea typeface="Mardoto Bold"/>
                <a:cs typeface="Mardoto Bold"/>
                <a:sym typeface="Mardoto Bold"/>
              </a:rPr>
              <a:t>Geographical Reach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947921" y="4045378"/>
            <a:ext cx="5903603" cy="9759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63"/>
              </a:lnSpc>
              <a:spcBef>
                <a:spcPct val="0"/>
              </a:spcBef>
            </a:pPr>
            <a:r>
              <a:rPr lang="en-US" sz="2759">
                <a:solidFill>
                  <a:srgbClr val="FFFFFF"/>
                </a:solidFill>
                <a:latin typeface="Mardoto"/>
                <a:ea typeface="Mardoto"/>
                <a:cs typeface="Mardoto"/>
                <a:sym typeface="Mardoto"/>
              </a:rPr>
              <a:t>Limited presence outside major urban centers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088849" y="3699351"/>
            <a:ext cx="5153284" cy="507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sz="2900">
                <a:solidFill>
                  <a:srgbClr val="FFFFFF"/>
                </a:solidFill>
                <a:latin typeface="Mardoto Bold"/>
                <a:ea typeface="Mardoto Bold"/>
                <a:cs typeface="Mardoto Bold"/>
                <a:sym typeface="Mardoto Bold"/>
              </a:rPr>
              <a:t>Brand Saturation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990903" y="4175379"/>
            <a:ext cx="7349176" cy="9681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63"/>
              </a:lnSpc>
              <a:spcBef>
                <a:spcPct val="0"/>
              </a:spcBef>
            </a:pPr>
            <a:r>
              <a:rPr lang="en-US" sz="2760">
                <a:solidFill>
                  <a:srgbClr val="FFFFFF"/>
                </a:solidFill>
                <a:latin typeface="Mardoto"/>
                <a:ea typeface="Mardoto"/>
                <a:cs typeface="Mardoto"/>
                <a:sym typeface="Mardoto"/>
              </a:rPr>
              <a:t>Overlapping brand offerings might dilute the market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157078" y="7312062"/>
            <a:ext cx="5692669" cy="507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sz="2900">
                <a:solidFill>
                  <a:srgbClr val="FFFFFF"/>
                </a:solidFill>
                <a:latin typeface="Mardoto Bold"/>
                <a:ea typeface="Mardoto Bold"/>
                <a:cs typeface="Mardoto Bold"/>
                <a:sym typeface="Mardoto Bold"/>
              </a:rPr>
              <a:t>Operational Efficiency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28824" y="7819427"/>
            <a:ext cx="7349176" cy="9681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63"/>
              </a:lnSpc>
              <a:spcBef>
                <a:spcPct val="0"/>
              </a:spcBef>
            </a:pPr>
            <a:r>
              <a:rPr lang="en-US" sz="2760">
                <a:solidFill>
                  <a:srgbClr val="FFFFFF"/>
                </a:solidFill>
                <a:latin typeface="Mardoto"/>
                <a:ea typeface="Mardoto"/>
                <a:cs typeface="Mardoto"/>
                <a:sym typeface="Mardoto"/>
              </a:rPr>
              <a:t>Potential over-reliance on third-party delivery partners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922846" y="7091717"/>
            <a:ext cx="5692669" cy="507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sz="2900">
                <a:solidFill>
                  <a:srgbClr val="FFFFFF"/>
                </a:solidFill>
                <a:latin typeface="Mardoto Bold"/>
                <a:ea typeface="Mardoto Bold"/>
                <a:cs typeface="Mardoto Bold"/>
                <a:sym typeface="Mardoto Bold"/>
              </a:rPr>
              <a:t>Revenue Targets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610000" y="7752752"/>
            <a:ext cx="7349176" cy="9681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63"/>
              </a:lnSpc>
              <a:spcBef>
                <a:spcPct val="0"/>
              </a:spcBef>
            </a:pPr>
            <a:r>
              <a:rPr lang="en-US" sz="2760">
                <a:solidFill>
                  <a:srgbClr val="FFFFFF"/>
                </a:solidFill>
                <a:latin typeface="Mardoto"/>
                <a:ea typeface="Mardoto"/>
                <a:cs typeface="Mardoto"/>
                <a:sym typeface="Mardoto"/>
              </a:rPr>
              <a:t>Need to continuously innovate and expand to meet ambitious revenue growth targets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7A4789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7694824" y="1448757"/>
            <a:ext cx="2837382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2322544" y="2145548"/>
            <a:ext cx="3070441" cy="2629065"/>
          </a:xfrm>
          <a:custGeom>
            <a:avLst/>
            <a:gdLst/>
            <a:ahLst/>
            <a:cxnLst/>
            <a:rect l="l" t="t" r="r" b="b"/>
            <a:pathLst>
              <a:path w="3070441" h="2629065">
                <a:moveTo>
                  <a:pt x="0" y="0"/>
                </a:moveTo>
                <a:lnTo>
                  <a:pt x="3070441" y="0"/>
                </a:lnTo>
                <a:lnTo>
                  <a:pt x="3070441" y="2629066"/>
                </a:lnTo>
                <a:lnTo>
                  <a:pt x="0" y="26290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7563587" y="2152221"/>
            <a:ext cx="2777905" cy="2730139"/>
          </a:xfrm>
          <a:custGeom>
            <a:avLst/>
            <a:gdLst/>
            <a:ahLst/>
            <a:cxnLst/>
            <a:rect l="l" t="t" r="r" b="b"/>
            <a:pathLst>
              <a:path w="2777905" h="2730139">
                <a:moveTo>
                  <a:pt x="0" y="0"/>
                </a:moveTo>
                <a:lnTo>
                  <a:pt x="2777905" y="0"/>
                </a:lnTo>
                <a:lnTo>
                  <a:pt x="2777905" y="2730139"/>
                </a:lnTo>
                <a:lnTo>
                  <a:pt x="0" y="273013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>
            <a:off x="13137385" y="2152221"/>
            <a:ext cx="2828071" cy="2622393"/>
          </a:xfrm>
          <a:custGeom>
            <a:avLst/>
            <a:gdLst/>
            <a:ahLst/>
            <a:cxnLst/>
            <a:rect l="l" t="t" r="r" b="b"/>
            <a:pathLst>
              <a:path w="2828071" h="2622393">
                <a:moveTo>
                  <a:pt x="0" y="0"/>
                </a:moveTo>
                <a:lnTo>
                  <a:pt x="2828071" y="0"/>
                </a:lnTo>
                <a:lnTo>
                  <a:pt x="2828071" y="2622393"/>
                </a:lnTo>
                <a:lnTo>
                  <a:pt x="0" y="262239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TextBox 6"/>
          <p:cNvSpPr txBox="1"/>
          <p:nvPr/>
        </p:nvSpPr>
        <p:spPr>
          <a:xfrm>
            <a:off x="3422550" y="843576"/>
            <a:ext cx="11442900" cy="571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60"/>
              </a:lnSpc>
            </a:pPr>
            <a:r>
              <a:rPr lang="en-US" sz="3800">
                <a:solidFill>
                  <a:srgbClr val="FFFFFF"/>
                </a:solidFill>
                <a:latin typeface="Mardoto Italics"/>
                <a:ea typeface="Mardoto Italics"/>
                <a:cs typeface="Mardoto Italics"/>
                <a:sym typeface="Mardoto Italics"/>
              </a:rPr>
              <a:t>3P’s Analysis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039971" y="5067300"/>
            <a:ext cx="1635586" cy="622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52"/>
              </a:lnSpc>
            </a:pPr>
            <a:r>
              <a:rPr lang="en-US" sz="3609">
                <a:solidFill>
                  <a:srgbClr val="FFFFFF"/>
                </a:solidFill>
                <a:latin typeface="Mardoto Bold"/>
                <a:ea typeface="Mardoto Bold"/>
                <a:cs typeface="Mardoto Bold"/>
                <a:sym typeface="Mardoto Bold"/>
              </a:rPr>
              <a:t>People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6101461"/>
            <a:ext cx="5355814" cy="1827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41707" lvl="1" indent="-370854" algn="l">
              <a:lnSpc>
                <a:spcPts val="4809"/>
              </a:lnSpc>
              <a:buFont typeface="Arial"/>
              <a:buChar char="•"/>
            </a:pPr>
            <a:r>
              <a:rPr lang="en-US" sz="3435">
                <a:solidFill>
                  <a:srgbClr val="FFFFFF"/>
                </a:solidFill>
                <a:latin typeface="Mardoto"/>
                <a:ea typeface="Mardoto"/>
                <a:cs typeface="Mardoto"/>
                <a:sym typeface="Mardoto"/>
              </a:rPr>
              <a:t>Skilled and motivated workforce</a:t>
            </a:r>
          </a:p>
          <a:p>
            <a:pPr marL="741707" lvl="1" indent="-370854" algn="l">
              <a:lnSpc>
                <a:spcPts val="4809"/>
              </a:lnSpc>
              <a:buFont typeface="Arial"/>
              <a:buChar char="•"/>
            </a:pPr>
            <a:r>
              <a:rPr lang="en-US" sz="3435">
                <a:solidFill>
                  <a:srgbClr val="FFFFFF"/>
                </a:solidFill>
                <a:latin typeface="Mardoto"/>
                <a:ea typeface="Mardoto"/>
                <a:cs typeface="Mardoto"/>
                <a:sym typeface="Mardoto"/>
              </a:rPr>
              <a:t>Strong leadership team 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567358" y="5067300"/>
            <a:ext cx="5153284" cy="622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52"/>
              </a:lnSpc>
            </a:pPr>
            <a:r>
              <a:rPr lang="en-US" sz="3609">
                <a:solidFill>
                  <a:srgbClr val="FFFFFF"/>
                </a:solidFill>
                <a:latin typeface="Mardoto Bold"/>
                <a:ea typeface="Mardoto Bold"/>
                <a:cs typeface="Mardoto Bold"/>
                <a:sym typeface="Mardoto Bold"/>
              </a:rPr>
              <a:t>Process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677155" y="6101461"/>
            <a:ext cx="4933690" cy="3046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41707" lvl="1" indent="-370854" algn="l">
              <a:lnSpc>
                <a:spcPts val="4809"/>
              </a:lnSpc>
              <a:buFont typeface="Arial"/>
              <a:buChar char="•"/>
            </a:pPr>
            <a:r>
              <a:rPr lang="en-US" sz="3435">
                <a:solidFill>
                  <a:srgbClr val="FFFFFF"/>
                </a:solidFill>
                <a:latin typeface="Mardoto"/>
                <a:ea typeface="Mardoto"/>
                <a:cs typeface="Mardoto"/>
                <a:sym typeface="Mardoto"/>
              </a:rPr>
              <a:t>Efficient cloud kitchen operations</a:t>
            </a:r>
          </a:p>
          <a:p>
            <a:pPr marL="741707" lvl="1" indent="-370854" algn="l">
              <a:lnSpc>
                <a:spcPts val="4809"/>
              </a:lnSpc>
              <a:buFont typeface="Arial"/>
              <a:buChar char="•"/>
            </a:pPr>
            <a:r>
              <a:rPr lang="en-US" sz="3435">
                <a:solidFill>
                  <a:srgbClr val="FFFFFF"/>
                </a:solidFill>
                <a:latin typeface="Mardoto"/>
                <a:ea typeface="Mardoto"/>
                <a:cs typeface="Mardoto"/>
                <a:sym typeface="Mardoto"/>
              </a:rPr>
              <a:t>Advanced technology and a well-managed supply chain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106016" y="5067300"/>
            <a:ext cx="5153284" cy="622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52"/>
              </a:lnSpc>
            </a:pPr>
            <a:r>
              <a:rPr lang="en-US" sz="3609">
                <a:solidFill>
                  <a:srgbClr val="FFFFFF"/>
                </a:solidFill>
                <a:latin typeface="Mardoto Bold"/>
                <a:ea typeface="Mardoto Bold"/>
                <a:cs typeface="Mardoto Bold"/>
                <a:sym typeface="Mardoto Bold"/>
              </a:rPr>
              <a:t>Product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974779" y="6101461"/>
            <a:ext cx="5153284" cy="3046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41707" lvl="1" indent="-370854" algn="l">
              <a:lnSpc>
                <a:spcPts val="4809"/>
              </a:lnSpc>
              <a:buFont typeface="Arial"/>
              <a:buChar char="•"/>
            </a:pPr>
            <a:r>
              <a:rPr lang="en-US" sz="3435">
                <a:solidFill>
                  <a:srgbClr val="FFFFFF"/>
                </a:solidFill>
                <a:latin typeface="Mardoto"/>
                <a:ea typeface="Mardoto"/>
                <a:cs typeface="Mardoto"/>
                <a:sym typeface="Mardoto"/>
              </a:rPr>
              <a:t>Diverse and innovative brand portfolio</a:t>
            </a:r>
          </a:p>
          <a:p>
            <a:pPr marL="741707" lvl="1" indent="-370854" algn="l">
              <a:lnSpc>
                <a:spcPts val="4809"/>
              </a:lnSpc>
              <a:buFont typeface="Arial"/>
              <a:buChar char="•"/>
            </a:pPr>
            <a:r>
              <a:rPr lang="en-US" sz="3435">
                <a:solidFill>
                  <a:srgbClr val="FFFFFF"/>
                </a:solidFill>
                <a:latin typeface="Mardoto"/>
                <a:ea typeface="Mardoto"/>
                <a:cs typeface="Mardoto"/>
                <a:sym typeface="Mardoto"/>
              </a:rPr>
              <a:t>Prime Focus on quality and customer satisfaction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926</Words>
  <Application>Microsoft Office PowerPoint</Application>
  <PresentationFormat>Custom</PresentationFormat>
  <Paragraphs>196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33" baseType="lpstr">
      <vt:lpstr>Mardoto Heavy</vt:lpstr>
      <vt:lpstr>Arial</vt:lpstr>
      <vt:lpstr>Futura Bold Italics</vt:lpstr>
      <vt:lpstr>Aileron</vt:lpstr>
      <vt:lpstr>Mardoto Bold</vt:lpstr>
      <vt:lpstr>Mardoto</vt:lpstr>
      <vt:lpstr>Aileron Bold</vt:lpstr>
      <vt:lpstr>Calibri</vt:lpstr>
      <vt:lpstr>Futura Bold</vt:lpstr>
      <vt:lpstr>Inter Bold</vt:lpstr>
      <vt:lpstr>Aileron Bold Italics</vt:lpstr>
      <vt:lpstr>Aileron Ultra-Bold</vt:lpstr>
      <vt:lpstr>Mardoto Italics</vt:lpstr>
      <vt:lpstr>Mardoto Bold Italics</vt:lpstr>
      <vt:lpstr>Public Sans Bold</vt:lpstr>
      <vt:lpstr>Futura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CASE STUDY</dc:title>
  <cp:lastModifiedBy>Mohamed Afsar</cp:lastModifiedBy>
  <cp:revision>2</cp:revision>
  <dcterms:created xsi:type="dcterms:W3CDTF">2006-08-16T00:00:00Z</dcterms:created>
  <dcterms:modified xsi:type="dcterms:W3CDTF">2024-08-05T17:27:53Z</dcterms:modified>
  <dc:identifier>DAGM5xA_19M</dc:identifier>
</cp:coreProperties>
</file>